
<file path=[Content_Types].xml><?xml version="1.0" encoding="utf-8"?>
<Types xmlns="http://schemas.openxmlformats.org/package/2006/content-types">
  <Default Extension="tiff" ContentType="image/tif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21" r:id="rId4"/>
    <p:sldId id="322" r:id="rId6"/>
    <p:sldId id="336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2" r:id="rId15"/>
    <p:sldId id="351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40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3E7"/>
    <a:srgbClr val="20419A"/>
    <a:srgbClr val="F69F41"/>
    <a:srgbClr val="9316BD"/>
    <a:srgbClr val="4183B5"/>
    <a:srgbClr val="F7AC47"/>
    <a:srgbClr val="9F20B9"/>
    <a:srgbClr val="4073B0"/>
    <a:srgbClr val="F0DAD5"/>
    <a:srgbClr val="D29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1827545-B785-4653-A9FB-63B40049A73C}" styleName="表样式 1 19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2"/>
        <p:guide pos="40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0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885" y="14605"/>
            <a:ext cx="10746105" cy="70548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2400" b="1">
                <a:solidFill>
                  <a:srgbClr val="3D76AF"/>
                </a:solidFill>
              </a:defRPr>
            </a:lvl1pPr>
          </a:lstStyle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825500"/>
            <a:ext cx="11147425" cy="5285105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7240" y="82556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20440" y="82556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22885" y="14605"/>
            <a:ext cx="10746105" cy="70548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2400" b="1">
                <a:solidFill>
                  <a:srgbClr val="3D76AF"/>
                </a:solidFill>
              </a:defRPr>
            </a:lvl1pPr>
          </a:lstStyle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22885" y="14605"/>
            <a:ext cx="10746105" cy="70548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2400" b="1">
                <a:solidFill>
                  <a:srgbClr val="3D76AF"/>
                </a:solidFill>
              </a:defRPr>
            </a:lvl1pPr>
          </a:lstStyle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2250" y="14288"/>
            <a:ext cx="10747375" cy="706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lvl="0"/>
            <a:r>
              <a:rPr lang="zh-CN" altLang="en-US" sz="2400" b="1">
                <a:solidFill>
                  <a:srgbClr val="3D76AF"/>
                </a:solidFill>
                <a:latin typeface="Arial" panose="020B0604020202020204" pitchFamily="34" charset="0"/>
                <a:ea typeface="微软雅黑" panose="020B0503020204020204" charset="-122"/>
              </a:rPr>
              <a:t>单击此处编辑母版标题样式</a:t>
            </a:r>
            <a:endParaRPr lang="zh-CN" altLang="en-US" sz="2400" b="1">
              <a:solidFill>
                <a:srgbClr val="3D76A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22885" y="825500"/>
            <a:ext cx="11147425" cy="5285105"/>
          </a:xfrm>
        </p:spPr>
        <p:txBody>
          <a:bodyPr vert="horz" lIns="90000" tIns="46800" rIns="90000" bIns="46800" rtlCol="0">
            <a:normAutofit/>
          </a:bodyPr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8197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2250" y="14288"/>
            <a:ext cx="10747375" cy="706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lvl="0"/>
            <a:r>
              <a:rPr lang="zh-CN" altLang="en-US" sz="2400" b="1">
                <a:solidFill>
                  <a:srgbClr val="3D76AF"/>
                </a:solidFill>
                <a:latin typeface="Arial" panose="020B0604020202020204" pitchFamily="34" charset="0"/>
                <a:ea typeface="微软雅黑" panose="020B0503020204020204" charset="-122"/>
              </a:rPr>
              <a:t>单击此处编辑母版标题样式</a:t>
            </a:r>
            <a:endParaRPr lang="zh-CN" altLang="en-US" sz="2400" b="1">
              <a:solidFill>
                <a:srgbClr val="3D76A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22885" y="825500"/>
            <a:ext cx="11147425" cy="5285105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885" y="14605"/>
            <a:ext cx="10746105" cy="70548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2400" b="1">
                <a:solidFill>
                  <a:srgbClr val="3D76AF"/>
                </a:solidFill>
              </a:defRPr>
            </a:lvl1pPr>
          </a:lstStyle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825500"/>
            <a:ext cx="11147425" cy="5285105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7240" y="82556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20440" y="82556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22885" y="14605"/>
            <a:ext cx="10746105" cy="70548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2400" b="1">
                <a:solidFill>
                  <a:srgbClr val="3D76AF"/>
                </a:solidFill>
              </a:defRPr>
            </a:lvl1pPr>
          </a:lstStyle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22885" y="14605"/>
            <a:ext cx="10746105" cy="70548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>
              <a:defRPr sz="2400" b="1">
                <a:solidFill>
                  <a:srgbClr val="3D76AF"/>
                </a:solidFill>
              </a:defRPr>
            </a:lvl1pPr>
          </a:lstStyle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2250" y="14288"/>
            <a:ext cx="10747375" cy="706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lvl="0"/>
            <a:r>
              <a:rPr lang="zh-CN" altLang="en-US" sz="2400" b="1">
                <a:solidFill>
                  <a:srgbClr val="3D76AF"/>
                </a:solidFill>
                <a:latin typeface="Arial" panose="020B0604020202020204" pitchFamily="34" charset="0"/>
                <a:ea typeface="微软雅黑" panose="020B0503020204020204" charset="-122"/>
              </a:rPr>
              <a:t>单击此处编辑母版标题样式</a:t>
            </a:r>
            <a:endParaRPr lang="zh-CN" altLang="en-US" sz="2400" b="1">
              <a:solidFill>
                <a:srgbClr val="3D76A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22885" y="825500"/>
            <a:ext cx="11147425" cy="5285105"/>
          </a:xfrm>
        </p:spPr>
        <p:txBody>
          <a:bodyPr vert="horz" lIns="90000" tIns="46800" rIns="90000" bIns="46800" rtlCol="0">
            <a:normAutofit/>
          </a:bodyPr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65163"/>
            <a:ext cx="12192000" cy="76200"/>
          </a:xfrm>
          <a:prstGeom prst="rect">
            <a:avLst/>
          </a:prstGeom>
          <a:gradFill>
            <a:gsLst>
              <a:gs pos="0">
                <a:srgbClr val="3C78AF"/>
              </a:gs>
              <a:gs pos="20000">
                <a:srgbClr val="9213C2"/>
              </a:gs>
              <a:gs pos="56000">
                <a:srgbClr val="C01B72">
                  <a:alpha val="70000"/>
                </a:srgbClr>
              </a:gs>
              <a:gs pos="93000">
                <a:srgbClr val="F7AC47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8197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2250" y="14288"/>
            <a:ext cx="10747375" cy="706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lvl="0"/>
            <a:r>
              <a:rPr lang="zh-CN" altLang="en-US" sz="2400" b="1">
                <a:solidFill>
                  <a:srgbClr val="3D76AF"/>
                </a:solidFill>
                <a:latin typeface="Arial" panose="020B0604020202020204" pitchFamily="34" charset="0"/>
                <a:ea typeface="微软雅黑" panose="020B0503020204020204" charset="-122"/>
              </a:rPr>
              <a:t>单击此处编辑母版标题样式</a:t>
            </a:r>
            <a:endParaRPr lang="zh-CN" altLang="en-US" sz="2400" b="1">
              <a:solidFill>
                <a:srgbClr val="3D76A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22885" y="825500"/>
            <a:ext cx="11147425" cy="5285105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tiff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../media/image1.tiff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31" name="图片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79025" y="22225"/>
            <a:ext cx="873125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文本框 6"/>
          <p:cNvSpPr txBox="1"/>
          <p:nvPr/>
        </p:nvSpPr>
        <p:spPr>
          <a:xfrm>
            <a:off x="10672763" y="165100"/>
            <a:ext cx="1441450" cy="466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r>
              <a:rPr lang="zh-CN" altLang="en-US" sz="2000" b="1" dirty="0">
                <a:solidFill>
                  <a:srgbClr val="20419A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迅 援 信</a:t>
            </a:r>
            <a:r>
              <a:rPr lang="en-US" altLang="zh-CN" sz="2000" b="1" dirty="0">
                <a:solidFill>
                  <a:srgbClr val="20419A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20419A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息</a:t>
            </a:r>
            <a:endParaRPr lang="zh-CN" altLang="en-US" sz="2000" b="1" dirty="0">
              <a:solidFill>
                <a:srgbClr val="20419A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31" name="图片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79025" y="22225"/>
            <a:ext cx="873125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文本框 6"/>
          <p:cNvSpPr txBox="1"/>
          <p:nvPr/>
        </p:nvSpPr>
        <p:spPr>
          <a:xfrm>
            <a:off x="10672763" y="165100"/>
            <a:ext cx="1441450" cy="466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  <a:r>
              <a:rPr lang="zh-CN" altLang="en-US" sz="2000" b="1" dirty="0">
                <a:solidFill>
                  <a:srgbClr val="20419A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迅 援 信</a:t>
            </a:r>
            <a:r>
              <a:rPr lang="en-US" altLang="zh-CN" sz="2000" b="1" dirty="0">
                <a:solidFill>
                  <a:srgbClr val="20419A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20419A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息</a:t>
            </a:r>
            <a:endParaRPr lang="zh-CN" altLang="en-US" sz="2000" b="1" dirty="0">
              <a:solidFill>
                <a:srgbClr val="20419A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9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654810"/>
            <a:ext cx="12192000" cy="2878455"/>
          </a:xfrm>
          <a:prstGeom prst="rect">
            <a:avLst/>
          </a:prstGeom>
          <a:solidFill>
            <a:srgbClr val="4EC3E7">
              <a:alpha val="2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767715" y="5848350"/>
            <a:ext cx="4428490" cy="608965"/>
          </a:xfrm>
          <a:solidFill>
            <a:srgbClr val="F7AC47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anchorCtr="0">
            <a:normAutofit/>
          </a:bodyPr>
          <a:p>
            <a:r>
              <a:rPr lang="zh-CN" altLang="en-US" sz="2000" b="1">
                <a:solidFill>
                  <a:schemeClr val="tx1"/>
                </a:solidFill>
                <a:sym typeface="+mn-ea"/>
              </a:rPr>
              <a:t>迅援（北京）信息技术有限公司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@path_Ellipse 9 (Stroke)-2050&amp;12778"/>
          <p:cNvSpPr/>
          <p:nvPr userDrawn="1">
            <p:custDataLst>
              <p:tags r:id="rId1"/>
            </p:custDataLst>
          </p:nvPr>
        </p:nvSpPr>
        <p:spPr>
          <a:xfrm>
            <a:off x="9144000" y="0"/>
            <a:ext cx="3044952" cy="4014216"/>
          </a:xfrm>
          <a:custGeom>
            <a:avLst/>
            <a:gdLst/>
            <a:ahLst/>
            <a:cxnLst/>
            <a:rect l="l" t="t" r="r" b="b"/>
            <a:pathLst>
              <a:path w="3044952" h="4014216">
                <a:moveTo>
                  <a:pt x="694944" y="0"/>
                </a:moveTo>
                <a:cubicBezTo>
                  <a:pt x="576072" y="301752"/>
                  <a:pt x="512064" y="621792"/>
                  <a:pt x="512064" y="969264"/>
                </a:cubicBezTo>
                <a:cubicBezTo>
                  <a:pt x="512064" y="2368296"/>
                  <a:pt x="1645920" y="3502152"/>
                  <a:pt x="3044952" y="3502152"/>
                </a:cubicBezTo>
                <a:lnTo>
                  <a:pt x="3044952" y="4014216"/>
                </a:lnTo>
                <a:cubicBezTo>
                  <a:pt x="1362456" y="4014216"/>
                  <a:pt x="0" y="2651760"/>
                  <a:pt x="0" y="969264"/>
                </a:cubicBezTo>
                <a:cubicBezTo>
                  <a:pt x="0" y="630936"/>
                  <a:pt x="54864" y="301752"/>
                  <a:pt x="155448" y="0"/>
                </a:cubicBezTo>
                <a:lnTo>
                  <a:pt x="694944" y="0"/>
                </a:lnTo>
              </a:path>
            </a:pathLst>
          </a:custGeom>
          <a:solidFill>
            <a:srgbClr val="AA0E6C">
              <a:alpha val="10000"/>
            </a:srgbClr>
          </a:solidFill>
        </p:spPr>
        <p:txBody>
          <a:bodyPr/>
          <a:p>
            <a:endParaRPr lang="zh-CN" altLang="en-US"/>
          </a:p>
        </p:txBody>
      </p:sp>
      <p:sp>
        <p:nvSpPr>
          <p:cNvPr id="18" name="Ellipse 8 (Stroke)_#color-2050&amp;12718"/>
          <p:cNvSpPr/>
          <p:nvPr userDrawn="1">
            <p:custDataLst>
              <p:tags r:id="rId2"/>
            </p:custDataLst>
          </p:nvPr>
        </p:nvSpPr>
        <p:spPr>
          <a:xfrm>
            <a:off x="6164834" y="4750689"/>
            <a:ext cx="630936" cy="1984248"/>
          </a:xfrm>
          <a:custGeom>
            <a:avLst/>
            <a:gdLst/>
            <a:ahLst/>
            <a:cxnLst/>
            <a:rect l="l" t="t" r="r" b="b"/>
            <a:pathLst>
              <a:path w="630936" h="1984248">
                <a:moveTo>
                  <a:pt x="438912" y="9144"/>
                </a:moveTo>
                <a:cubicBezTo>
                  <a:pt x="576072" y="45720"/>
                  <a:pt x="658368" y="182880"/>
                  <a:pt x="621792" y="320040"/>
                </a:cubicBezTo>
                <a:cubicBezTo>
                  <a:pt x="512064" y="749808"/>
                  <a:pt x="475488" y="1216152"/>
                  <a:pt x="539496" y="1691640"/>
                </a:cubicBezTo>
                <a:cubicBezTo>
                  <a:pt x="557784" y="1828800"/>
                  <a:pt x="457200" y="1956816"/>
                  <a:pt x="320040" y="1975104"/>
                </a:cubicBezTo>
                <a:cubicBezTo>
                  <a:pt x="182880" y="1993392"/>
                  <a:pt x="54864" y="1901952"/>
                  <a:pt x="36576" y="1755648"/>
                </a:cubicBezTo>
                <a:cubicBezTo>
                  <a:pt x="-36576" y="1216152"/>
                  <a:pt x="0" y="685800"/>
                  <a:pt x="128016" y="192024"/>
                </a:cubicBezTo>
                <a:cubicBezTo>
                  <a:pt x="164592" y="54864"/>
                  <a:pt x="301752" y="-27432"/>
                  <a:pt x="438912" y="9144"/>
                </a:cubicBezTo>
              </a:path>
            </a:pathLst>
          </a:custGeom>
          <a:solidFill>
            <a:srgbClr val="F58535">
              <a:alpha val="61000"/>
            </a:srgbClr>
          </a:solidFill>
        </p:spPr>
      </p:sp>
      <p:sp>
        <p:nvSpPr>
          <p:cNvPr id="17" name="Ellipse 3 (Stroke)_#color-2050&amp;12715"/>
          <p:cNvSpPr/>
          <p:nvPr userDrawn="1">
            <p:custDataLst>
              <p:tags r:id="rId3"/>
            </p:custDataLst>
          </p:nvPr>
        </p:nvSpPr>
        <p:spPr>
          <a:xfrm>
            <a:off x="7016115" y="2444115"/>
            <a:ext cx="5175885" cy="4413885"/>
          </a:xfrm>
          <a:custGeom>
            <a:avLst/>
            <a:gdLst/>
            <a:ahLst/>
            <a:cxnLst/>
            <a:rect l="l" t="t" r="r" b="b"/>
            <a:pathLst>
              <a:path w="6007608" h="4919472">
                <a:moveTo>
                  <a:pt x="6007608" y="640080"/>
                </a:moveTo>
                <a:cubicBezTo>
                  <a:pt x="5394960" y="237744"/>
                  <a:pt x="4663440" y="0"/>
                  <a:pt x="3877056" y="0"/>
                </a:cubicBezTo>
                <a:cubicBezTo>
                  <a:pt x="1737360" y="0"/>
                  <a:pt x="0" y="1737360"/>
                  <a:pt x="0" y="3877056"/>
                </a:cubicBezTo>
                <a:cubicBezTo>
                  <a:pt x="0" y="4233672"/>
                  <a:pt x="45720" y="4581144"/>
                  <a:pt x="137160" y="4919472"/>
                </a:cubicBezTo>
                <a:lnTo>
                  <a:pt x="676656" y="4919472"/>
                </a:lnTo>
                <a:cubicBezTo>
                  <a:pt x="566928" y="4590288"/>
                  <a:pt x="512064" y="4233672"/>
                  <a:pt x="512064" y="3877056"/>
                </a:cubicBezTo>
                <a:cubicBezTo>
                  <a:pt x="512064" y="2011680"/>
                  <a:pt x="2011680" y="512064"/>
                  <a:pt x="3877056" y="512064"/>
                </a:cubicBezTo>
                <a:cubicBezTo>
                  <a:pt x="4681728" y="512064"/>
                  <a:pt x="5422392" y="795528"/>
                  <a:pt x="6007608" y="1271016"/>
                </a:cubicBezTo>
                <a:lnTo>
                  <a:pt x="6007608" y="640080"/>
                </a:lnTo>
              </a:path>
            </a:pathLst>
          </a:custGeom>
          <a:solidFill>
            <a:srgbClr val="448CBA"/>
          </a:solidFill>
        </p:spPr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71500" y="1871345"/>
            <a:ext cx="7707630" cy="2662555"/>
          </a:xfrm>
        </p:spPr>
        <p:txBody>
          <a:bodyPr anchor="t" anchorCtr="0">
            <a:noAutofit/>
          </a:bodyPr>
          <a:p>
            <a:pPr>
              <a:lnSpc>
                <a:spcPct val="19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有限空间作业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AI+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安全监测系统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2.0</a:t>
            </a:r>
            <a:b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启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</a:t>
            </a:r>
            <a:endParaRPr lang="zh-CN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Ellipse 10 (Stroke)_#color-2050&amp;1272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746504" cy="1655064"/>
          </a:xfrm>
          <a:custGeom>
            <a:avLst/>
            <a:gdLst/>
            <a:ahLst/>
            <a:cxnLst/>
            <a:rect l="l" t="t" r="r" b="b"/>
            <a:pathLst>
              <a:path w="1746504" h="1655064">
                <a:moveTo>
                  <a:pt x="0" y="1133856"/>
                </a:moveTo>
                <a:cubicBezTo>
                  <a:pt x="384048" y="1051560"/>
                  <a:pt x="731520" y="841248"/>
                  <a:pt x="978408" y="502920"/>
                </a:cubicBezTo>
                <a:cubicBezTo>
                  <a:pt x="1088136" y="347472"/>
                  <a:pt x="1170432" y="173736"/>
                  <a:pt x="1216152" y="0"/>
                </a:cubicBezTo>
                <a:lnTo>
                  <a:pt x="1746504" y="0"/>
                </a:lnTo>
                <a:cubicBezTo>
                  <a:pt x="1682496" y="274320"/>
                  <a:pt x="1563624" y="548640"/>
                  <a:pt x="1389888" y="795528"/>
                </a:cubicBezTo>
                <a:cubicBezTo>
                  <a:pt x="1042416" y="1271016"/>
                  <a:pt x="539496" y="1563624"/>
                  <a:pt x="0" y="1655064"/>
                </a:cubicBezTo>
                <a:lnTo>
                  <a:pt x="0" y="1133856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2" name="文本框 1"/>
          <p:cNvSpPr txBox="1"/>
          <p:nvPr/>
        </p:nvSpPr>
        <p:spPr>
          <a:xfrm>
            <a:off x="10303510" y="6200140"/>
            <a:ext cx="1659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000" b="1"/>
              <a:t>2025-02-16</a:t>
            </a:r>
            <a:endParaRPr lang="en-US" altLang="zh-CN" sz="2000" b="1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四、业务需求</a:t>
            </a:r>
            <a:r>
              <a:rPr lang="en-US" altLang="zh-CN"/>
              <a:t>-WEB</a:t>
            </a:r>
            <a:r>
              <a:rPr lang="zh-CN" altLang="en-US"/>
              <a:t>端应用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2885" y="937895"/>
            <a:ext cx="6161405" cy="5841365"/>
          </a:xfrm>
          <a:prstGeom prst="rect">
            <a:avLst/>
          </a:prstGeom>
          <a:gradFill>
            <a:gsLst>
              <a:gs pos="100000">
                <a:srgbClr val="B3CED5"/>
              </a:gs>
              <a:gs pos="0">
                <a:srgbClr val="DDE3D8"/>
              </a:gs>
            </a:gsLst>
            <a:lin ang="5400000" scaled="1"/>
          </a:gradFill>
        </p:spPr>
        <p:txBody>
          <a:bodyPr wrap="square">
            <a:noAutofit/>
          </a:bodyPr>
          <a:p>
            <a:pPr marL="0" indent="1841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端的主要功能包含：首页、作业管理、设备管理、基础信息管理、系统管理几个部分。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对所有作业任务的统计分析画面，包含基础信息（平台名称、时间、天气），关键指标（作业数量、告警数量、作业人员数量），以及对应的作业、人员告警的统计图表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作业管理：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作业任务清单管理（新建作业、作业清单、作业详情、作业数据同步），实时监控（查看作业中的实时监控画面，实现应急指挥），统计分析（对所有作业的统计分析）；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设备管理：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有限空间管理系统内机、外机、智能硬件的台账，配置，连接状态等相关内容的管理；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基础信息管理：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组织架构（内部到班组、外部承包商班组化管理），区域管理（有限空间位置名称、人员定位涉及的路径区域），人员管理（内外部人员均通过组织加入，需要录入人脸数据和资质信息，将人员和账号信息绑定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系统管理：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用户、角色、菜单、权限、日志、升级等。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735" y="937895"/>
            <a:ext cx="5639435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735" y="3949700"/>
            <a:ext cx="5528945" cy="2828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四、业务需求</a:t>
            </a:r>
            <a:r>
              <a:rPr lang="en-US" altLang="zh-CN"/>
              <a:t>-APP</a:t>
            </a:r>
            <a:r>
              <a:rPr lang="zh-CN" altLang="en-US"/>
              <a:t>端应用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1180" y="855980"/>
            <a:ext cx="10510520" cy="55695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包含首页、作业、告警、我的四个页面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9875" indent="-269875" algn="just" defTabSz="266700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1. 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具有开机画面、用户登录页面，并加入电厂名称和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LOGO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首页内容，如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端“首页”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9875" indent="-269875" algn="just" defTabSz="266700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2. 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作业中包含：进行中、待开始、已完成的作业列表，作业列表包含有限空间名称，点击进入“详情”、“监控”画面。对于作业中的，可抽查作业现场视频监控画面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9875" indent="-269875" algn="just" defTabSz="266700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3. 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告警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分为事件告警和设备告警，为未处理告警列表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9875" indent="-269875" algn="just" defTabSz="266700">
              <a:lnSpc>
                <a:spcPct val="150000"/>
              </a:lnSpc>
              <a:spcBef>
                <a:spcPct val="0"/>
              </a:spcBef>
              <a:spcAft>
                <a:spcPct val="60000"/>
              </a:spcAft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4. 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显示账户、版本等相关信息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五、进度计划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00050" y="931545"/>
          <a:ext cx="11067415" cy="485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05"/>
                <a:gridCol w="1750695"/>
                <a:gridCol w="1605915"/>
                <a:gridCol w="1567815"/>
                <a:gridCol w="1569085"/>
                <a:gridCol w="1581150"/>
                <a:gridCol w="1581150"/>
              </a:tblGrid>
              <a:tr h="4184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内容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责任人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28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15</a:t>
                      </a:r>
                      <a:r>
                        <a:rPr lang="zh-CN" altLang="en-US"/>
                        <a:t>日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30</a:t>
                      </a:r>
                      <a:r>
                        <a:rPr lang="zh-CN" altLang="en-US"/>
                        <a:t>日</a:t>
                      </a:r>
                      <a:endParaRPr lang="zh-CN" altLang="en-US"/>
                    </a:p>
                  </a:txBody>
                  <a:tcPr/>
                </a:tc>
              </a:tr>
              <a:tr h="7391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智能硬件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迅援田汉、张海浪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</a:tr>
              <a:tr h="7391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内外机硬件及嵌入式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0">
                          <a:sym typeface="+mn-ea"/>
                        </a:rPr>
                        <a:t>郑州博观</a:t>
                      </a:r>
                      <a:endParaRPr lang="zh-CN" altLang="en-US" sz="1400" b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迅援：田汉</a:t>
                      </a:r>
                      <a:endParaRPr lang="zh-CN" altLang="en-US" sz="1400" b="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</a:tr>
              <a:tr h="7391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外机端应用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关总</a:t>
                      </a:r>
                      <a:r>
                        <a:rPr lang="en-US" altLang="zh-CN" sz="1400"/>
                        <a:t>+</a:t>
                      </a:r>
                      <a:r>
                        <a:rPr lang="zh-CN" altLang="en-US" sz="1400"/>
                        <a:t>邓周团队</a:t>
                      </a:r>
                      <a:endParaRPr lang="zh-CN" altLang="en-US" sz="1400"/>
                    </a:p>
                    <a:p>
                      <a:pPr>
                        <a:buNone/>
                      </a:pPr>
                      <a:r>
                        <a:rPr lang="zh-CN" altLang="en-US" sz="1400"/>
                        <a:t>迅援：张涵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</a:tr>
              <a:tr h="7391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服务端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关总</a:t>
                      </a:r>
                      <a:r>
                        <a:rPr lang="en-US" altLang="zh-CN" sz="1400">
                          <a:sym typeface="+mn-ea"/>
                        </a:rPr>
                        <a:t>+</a:t>
                      </a:r>
                      <a:r>
                        <a:rPr lang="zh-CN" altLang="en-US" sz="1400">
                          <a:sym typeface="+mn-ea"/>
                        </a:rPr>
                        <a:t>邓周团队</a:t>
                      </a:r>
                      <a:endParaRPr lang="zh-CN" altLang="en-US" sz="14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/>
                        <a:t>迅援：张涵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</a:tr>
              <a:tr h="7391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WEB/APP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端前端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迅援：王鑫立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</a:tr>
              <a:tr h="73914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服务（单机和服务端）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AI</a:t>
                      </a:r>
                      <a:r>
                        <a:rPr lang="zh-CN" altLang="en-US" sz="1400"/>
                        <a:t>公司</a:t>
                      </a:r>
                      <a:endParaRPr lang="zh-CN" altLang="en-US" sz="1400"/>
                    </a:p>
                    <a:p>
                      <a:pPr>
                        <a:buNone/>
                      </a:pPr>
                      <a:r>
                        <a:rPr lang="zh-CN" altLang="en-US" sz="1400"/>
                        <a:t>迅援：张涵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3607435" y="1402080"/>
            <a:ext cx="1513840" cy="43821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所有需求、方案均已确认，具备开发条件</a:t>
            </a:r>
            <a:endParaRPr lang="zh-CN" altLang="en-US" sz="1600">
              <a:solidFill>
                <a:schemeClr val="tx1"/>
              </a:solidFill>
            </a:endParaRPr>
          </a:p>
          <a:p>
            <a:pPr algn="ctr"/>
            <a:endParaRPr lang="zh-CN" altLang="en-US" sz="1600">
              <a:solidFill>
                <a:schemeClr val="tx1"/>
              </a:solidFill>
            </a:endParaRPr>
          </a:p>
          <a:p>
            <a:pPr algn="l"/>
            <a:r>
              <a:rPr lang="zh-CN" altLang="en-US" sz="1600">
                <a:solidFill>
                  <a:schemeClr val="tx1"/>
                </a:solidFill>
              </a:rPr>
              <a:t>迅援：硬件测试、摄像头、安全帽</a:t>
            </a:r>
            <a:endParaRPr lang="zh-CN" altLang="en-US" sz="1600">
              <a:solidFill>
                <a:schemeClr val="tx1"/>
              </a:solidFill>
            </a:endParaRPr>
          </a:p>
          <a:p>
            <a:pPr algn="l"/>
            <a:r>
              <a:rPr lang="zh-CN" altLang="en-US" sz="1600">
                <a:solidFill>
                  <a:schemeClr val="tx1"/>
                </a:solidFill>
              </a:rPr>
              <a:t>关总：</a:t>
            </a:r>
            <a:r>
              <a:rPr lang="en-US" altLang="zh-CN" sz="1600">
                <a:solidFill>
                  <a:schemeClr val="tx1"/>
                </a:solidFill>
              </a:rPr>
              <a:t>3588+</a:t>
            </a:r>
            <a:r>
              <a:rPr lang="zh-CN" altLang="en-US" sz="1600">
                <a:solidFill>
                  <a:schemeClr val="tx1"/>
                </a:solidFill>
              </a:rPr>
              <a:t>触摸屏，</a:t>
            </a:r>
            <a:r>
              <a:rPr lang="en-US" altLang="zh-CN" sz="1600">
                <a:solidFill>
                  <a:schemeClr val="tx1"/>
                </a:solidFill>
              </a:rPr>
              <a:t>2</a:t>
            </a:r>
            <a:r>
              <a:rPr lang="zh-CN" altLang="en-US" sz="1600">
                <a:solidFill>
                  <a:schemeClr val="tx1"/>
                </a:solidFill>
              </a:rPr>
              <a:t>套</a:t>
            </a:r>
            <a:endParaRPr lang="zh-CN" altLang="en-US" sz="1600">
              <a:solidFill>
                <a:schemeClr val="tx1"/>
              </a:solidFill>
            </a:endParaRPr>
          </a:p>
          <a:p>
            <a:pPr algn="l"/>
            <a:r>
              <a:rPr lang="zh-CN" altLang="en-US" sz="1600">
                <a:solidFill>
                  <a:schemeClr val="tx1"/>
                </a:solidFill>
              </a:rPr>
              <a:t>硬件：外围设备测试先用上位机测试，待关总那边出界面后给到郑州</a:t>
            </a:r>
            <a:endParaRPr lang="zh-CN" altLang="en-US" sz="1600">
              <a:solidFill>
                <a:schemeClr val="tx1"/>
              </a:solidFill>
            </a:endParaRPr>
          </a:p>
          <a:p>
            <a:pPr algn="l"/>
            <a:r>
              <a:rPr lang="en-US" altLang="zh-CN" sz="1600">
                <a:solidFill>
                  <a:schemeClr val="tx1"/>
                </a:solidFill>
              </a:rPr>
              <a:t>AI</a:t>
            </a:r>
            <a:r>
              <a:rPr lang="zh-CN" altLang="en-US" sz="1600">
                <a:solidFill>
                  <a:schemeClr val="tx1"/>
                </a:solidFill>
              </a:rPr>
              <a:t>：要照片</a:t>
            </a:r>
            <a:endParaRPr lang="zh-CN" altLang="en-US" sz="1600">
              <a:solidFill>
                <a:schemeClr val="tx1"/>
              </a:solidFill>
            </a:endParaRPr>
          </a:p>
          <a:p>
            <a:pPr algn="l"/>
            <a:endParaRPr lang="zh-CN" altLang="en-US" sz="1600">
              <a:solidFill>
                <a:schemeClr val="tx1"/>
              </a:solidFill>
            </a:endParaRPr>
          </a:p>
          <a:p>
            <a:pPr algn="l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219700" y="1402080"/>
            <a:ext cx="3053080" cy="4382770"/>
          </a:xfrm>
          <a:prstGeom prst="roundRect">
            <a:avLst>
              <a:gd name="adj" fmla="val 355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开发、联调测试</a:t>
            </a:r>
            <a:endParaRPr lang="zh-CN" altLang="en-US" sz="1600">
              <a:solidFill>
                <a:schemeClr val="tx1"/>
              </a:solidFill>
            </a:endParaRPr>
          </a:p>
          <a:p>
            <a:pPr algn="ctr"/>
            <a:r>
              <a:rPr lang="zh-CN" altLang="en-US" sz="1600">
                <a:solidFill>
                  <a:schemeClr val="tx1"/>
                </a:solidFill>
              </a:rPr>
              <a:t>关总：</a:t>
            </a:r>
            <a:r>
              <a:rPr lang="en-US" altLang="zh-CN" sz="1600">
                <a:solidFill>
                  <a:schemeClr val="tx1"/>
                </a:solidFill>
              </a:rPr>
              <a:t>3</a:t>
            </a:r>
            <a:r>
              <a:rPr lang="zh-CN" altLang="en-US" sz="1600">
                <a:solidFill>
                  <a:schemeClr val="tx1"/>
                </a:solidFill>
              </a:rPr>
              <a:t>月</a:t>
            </a:r>
            <a:r>
              <a:rPr lang="en-US" altLang="zh-CN" sz="1600">
                <a:solidFill>
                  <a:schemeClr val="tx1"/>
                </a:solidFill>
              </a:rPr>
              <a:t>15</a:t>
            </a:r>
            <a:r>
              <a:rPr lang="zh-CN" altLang="en-US" sz="1600">
                <a:solidFill>
                  <a:schemeClr val="tx1"/>
                </a:solidFill>
              </a:rPr>
              <a:t>号，出第一个版本外机的界面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371205" y="1402080"/>
            <a:ext cx="3004820" cy="4382770"/>
          </a:xfrm>
          <a:prstGeom prst="roundRect">
            <a:avLst>
              <a:gd name="adj" fmla="val 388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整体测试、修订、样机产品化</a:t>
            </a:r>
            <a:endParaRPr lang="zh-CN" altLang="en-US" sz="16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" name="组合 83"/>
          <p:cNvGrpSpPr/>
          <p:nvPr/>
        </p:nvGrpSpPr>
        <p:grpSpPr>
          <a:xfrm>
            <a:off x="8216102" y="2705099"/>
            <a:ext cx="5259922" cy="5436926"/>
            <a:chOff x="8216102" y="2705099"/>
            <a:chExt cx="5259922" cy="5436926"/>
          </a:xfrm>
        </p:grpSpPr>
        <p:sp>
          <p:nvSpPr>
            <p:cNvPr id="79" name="任意多边形: 形状 78"/>
            <p:cNvSpPr/>
            <p:nvPr/>
          </p:nvSpPr>
          <p:spPr>
            <a:xfrm rot="2700000">
              <a:off x="10907976" y="3603451"/>
              <a:ext cx="2568048" cy="2568048"/>
            </a:xfrm>
            <a:custGeom>
              <a:avLst/>
              <a:gdLst>
                <a:gd name="connsiteX0" fmla="*/ 0 w 2568048"/>
                <a:gd name="connsiteY0" fmla="*/ 0 h 2568048"/>
                <a:gd name="connsiteX1" fmla="*/ 2568048 w 2568048"/>
                <a:gd name="connsiteY1" fmla="*/ 2568048 h 2568048"/>
                <a:gd name="connsiteX2" fmla="*/ 0 w 2568048"/>
                <a:gd name="connsiteY2" fmla="*/ 2568048 h 256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8048" h="2568048">
                  <a:moveTo>
                    <a:pt x="0" y="0"/>
                  </a:moveTo>
                  <a:lnTo>
                    <a:pt x="2568048" y="2568048"/>
                  </a:lnTo>
                  <a:lnTo>
                    <a:pt x="0" y="256804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  <a:alpha val="62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2700000">
              <a:off x="8937451" y="5573976"/>
              <a:ext cx="2568049" cy="2568049"/>
            </a:xfrm>
            <a:custGeom>
              <a:avLst/>
              <a:gdLst>
                <a:gd name="connsiteX0" fmla="*/ 0 w 2568049"/>
                <a:gd name="connsiteY0" fmla="*/ 0 h 2568049"/>
                <a:gd name="connsiteX1" fmla="*/ 2568049 w 2568049"/>
                <a:gd name="connsiteY1" fmla="*/ 0 h 2568049"/>
                <a:gd name="connsiteX2" fmla="*/ 0 w 2568049"/>
                <a:gd name="connsiteY2" fmla="*/ 2568049 h 256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8049" h="2568049">
                  <a:moveTo>
                    <a:pt x="0" y="0"/>
                  </a:moveTo>
                  <a:lnTo>
                    <a:pt x="2568049" y="0"/>
                  </a:lnTo>
                  <a:lnTo>
                    <a:pt x="0" y="256804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  <a:alpha val="62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 rot="2700000">
              <a:off x="8216102" y="2705099"/>
              <a:ext cx="2349500" cy="23495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62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任意多边形: 形状 5"/>
          <p:cNvSpPr/>
          <p:nvPr/>
        </p:nvSpPr>
        <p:spPr>
          <a:xfrm rot="3180103">
            <a:off x="-1481850" y="-1213787"/>
            <a:ext cx="6053102" cy="7539310"/>
          </a:xfrm>
          <a:custGeom>
            <a:avLst/>
            <a:gdLst>
              <a:gd name="connsiteX0" fmla="*/ 0 w 5997391"/>
              <a:gd name="connsiteY0" fmla="*/ 3395847 h 7469920"/>
              <a:gd name="connsiteX1" fmla="*/ 2558794 w 5997391"/>
              <a:gd name="connsiteY1" fmla="*/ 0 h 7469920"/>
              <a:gd name="connsiteX2" fmla="*/ 4871978 w 5997391"/>
              <a:gd name="connsiteY2" fmla="*/ 0 h 7469920"/>
              <a:gd name="connsiteX3" fmla="*/ 5997391 w 5997391"/>
              <a:gd name="connsiteY3" fmla="*/ 1125413 h 7469920"/>
              <a:gd name="connsiteX4" fmla="*/ 5997391 w 5997391"/>
              <a:gd name="connsiteY4" fmla="*/ 6479566 h 7469920"/>
              <a:gd name="connsiteX5" fmla="*/ 5908950 w 5997391"/>
              <a:gd name="connsiteY5" fmla="*/ 6917627 h 7469920"/>
              <a:gd name="connsiteX6" fmla="*/ 5865853 w 5997391"/>
              <a:gd name="connsiteY6" fmla="*/ 7007093 h 7469920"/>
              <a:gd name="connsiteX7" fmla="*/ 5654920 w 5997391"/>
              <a:gd name="connsiteY7" fmla="*/ 7287027 h 7469920"/>
              <a:gd name="connsiteX8" fmla="*/ 5587845 w 5997391"/>
              <a:gd name="connsiteY8" fmla="*/ 7347989 h 7469920"/>
              <a:gd name="connsiteX9" fmla="*/ 5408417 w 5997391"/>
              <a:gd name="connsiteY9" fmla="*/ 7469147 h 7469920"/>
              <a:gd name="connsiteX10" fmla="*/ 5406814 w 5997391"/>
              <a:gd name="connsiteY10" fmla="*/ 7469920 h 74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97391" h="7469920">
                <a:moveTo>
                  <a:pt x="0" y="3395847"/>
                </a:moveTo>
                <a:lnTo>
                  <a:pt x="2558794" y="0"/>
                </a:lnTo>
                <a:lnTo>
                  <a:pt x="4871978" y="0"/>
                </a:lnTo>
                <a:cubicBezTo>
                  <a:pt x="5493526" y="0"/>
                  <a:pt x="5997391" y="503865"/>
                  <a:pt x="5997391" y="1125413"/>
                </a:cubicBezTo>
                <a:lnTo>
                  <a:pt x="5997391" y="6479566"/>
                </a:lnTo>
                <a:cubicBezTo>
                  <a:pt x="5997391" y="6634953"/>
                  <a:pt x="5965899" y="6782985"/>
                  <a:pt x="5908950" y="6917627"/>
                </a:cubicBezTo>
                <a:lnTo>
                  <a:pt x="5865853" y="7007093"/>
                </a:lnTo>
                <a:lnTo>
                  <a:pt x="5654920" y="7287027"/>
                </a:lnTo>
                <a:lnTo>
                  <a:pt x="5587845" y="7347989"/>
                </a:lnTo>
                <a:cubicBezTo>
                  <a:pt x="5532263" y="7393859"/>
                  <a:pt x="5472202" y="7434497"/>
                  <a:pt x="5408417" y="7469147"/>
                </a:cubicBezTo>
                <a:lnTo>
                  <a:pt x="5406814" y="74699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https://img8.file.cache.docer.com/storage/1662090491070897600/4560ca2b3f754e24d6c8b921597b277b.jpg" descr="冰山,北极,海洋,风险,两极气候,全球变暖,水下,冰,南极洲,危险"/>
          <p:cNvPicPr>
            <a:picLocks noChangeAspect="1"/>
          </p:cNvPicPr>
          <p:nvPr/>
        </p:nvPicPr>
        <p:blipFill>
          <a:blip r:embed="rId1"/>
          <a:srcRect l="21946" r="21946"/>
          <a:stretch>
            <a:fillRect/>
          </a:stretch>
        </p:blipFill>
        <p:spPr>
          <a:xfrm>
            <a:off x="-1" y="0"/>
            <a:ext cx="5435848" cy="6747550"/>
          </a:xfrm>
          <a:custGeom>
            <a:avLst/>
            <a:gdLst>
              <a:gd name="connsiteX0" fmla="*/ 0 w 5435848"/>
              <a:gd name="connsiteY0" fmla="*/ 0 h 6747550"/>
              <a:gd name="connsiteX1" fmla="*/ 3910226 w 5435848"/>
              <a:gd name="connsiteY1" fmla="*/ 0 h 6747550"/>
              <a:gd name="connsiteX2" fmla="*/ 5209187 w 5435848"/>
              <a:gd name="connsiteY2" fmla="*/ 1723887 h 6747550"/>
              <a:gd name="connsiteX3" fmla="*/ 4987635 w 5435848"/>
              <a:gd name="connsiteY3" fmla="*/ 3299966 h 6747550"/>
              <a:gd name="connsiteX4" fmla="*/ 711522 w 5435848"/>
              <a:gd name="connsiteY4" fmla="*/ 6522048 h 6747550"/>
              <a:gd name="connsiteX5" fmla="*/ 93320 w 5435848"/>
              <a:gd name="connsiteY5" fmla="*/ 6747209 h 6747550"/>
              <a:gd name="connsiteX6" fmla="*/ 1 w 5435848"/>
              <a:gd name="connsiteY6" fmla="*/ 6747550 h 674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5848" h="6747550">
                <a:moveTo>
                  <a:pt x="0" y="0"/>
                </a:moveTo>
                <a:lnTo>
                  <a:pt x="3910226" y="0"/>
                </a:lnTo>
                <a:lnTo>
                  <a:pt x="5209187" y="1723887"/>
                </a:lnTo>
                <a:cubicBezTo>
                  <a:pt x="5583229" y="2220289"/>
                  <a:pt x="5484037" y="2925924"/>
                  <a:pt x="4987635" y="3299966"/>
                </a:cubicBezTo>
                <a:lnTo>
                  <a:pt x="711522" y="6522048"/>
                </a:lnTo>
                <a:cubicBezTo>
                  <a:pt x="525372" y="6662313"/>
                  <a:pt x="309798" y="6736030"/>
                  <a:pt x="93320" y="6747209"/>
                </a:cubicBezTo>
                <a:lnTo>
                  <a:pt x="1" y="6747550"/>
                </a:lnTo>
                <a:close/>
              </a:path>
            </a:pathLst>
          </a:custGeom>
        </p:spPr>
      </p:pic>
      <p:sp>
        <p:nvSpPr>
          <p:cNvPr id="9" name="任意多边形: 形状 8"/>
          <p:cNvSpPr/>
          <p:nvPr/>
        </p:nvSpPr>
        <p:spPr>
          <a:xfrm rot="3180103">
            <a:off x="-786378" y="-12460004"/>
            <a:ext cx="5637044" cy="7183530"/>
          </a:xfrm>
          <a:custGeom>
            <a:avLst/>
            <a:gdLst>
              <a:gd name="connsiteX0" fmla="*/ 0 w 5637044"/>
              <a:gd name="connsiteY0" fmla="*/ 3122915 h 7183530"/>
              <a:gd name="connsiteX1" fmla="*/ 2353139 w 5637044"/>
              <a:gd name="connsiteY1" fmla="*/ 0 h 7183530"/>
              <a:gd name="connsiteX2" fmla="*/ 4511631 w 5637044"/>
              <a:gd name="connsiteY2" fmla="*/ 0 h 7183530"/>
              <a:gd name="connsiteX3" fmla="*/ 5637044 w 5637044"/>
              <a:gd name="connsiteY3" fmla="*/ 1125413 h 7183530"/>
              <a:gd name="connsiteX4" fmla="*/ 5637044 w 5637044"/>
              <a:gd name="connsiteY4" fmla="*/ 6479566 h 7183530"/>
              <a:gd name="connsiteX5" fmla="*/ 5444841 w 5637044"/>
              <a:gd name="connsiteY5" fmla="*/ 7108795 h 7183530"/>
              <a:gd name="connsiteX6" fmla="*/ 5388955 w 5637044"/>
              <a:gd name="connsiteY6" fmla="*/ 7183530 h 7183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044" h="7183530">
                <a:moveTo>
                  <a:pt x="0" y="3122915"/>
                </a:moveTo>
                <a:lnTo>
                  <a:pt x="2353139" y="0"/>
                </a:lnTo>
                <a:lnTo>
                  <a:pt x="4511631" y="0"/>
                </a:lnTo>
                <a:cubicBezTo>
                  <a:pt x="5133179" y="0"/>
                  <a:pt x="5637044" y="503865"/>
                  <a:pt x="5637044" y="1125413"/>
                </a:cubicBezTo>
                <a:lnTo>
                  <a:pt x="5637044" y="6479566"/>
                </a:lnTo>
                <a:cubicBezTo>
                  <a:pt x="5637044" y="6712646"/>
                  <a:pt x="5566188" y="6929177"/>
                  <a:pt x="5444841" y="7108795"/>
                </a:cubicBezTo>
                <a:lnTo>
                  <a:pt x="5388955" y="7183530"/>
                </a:lnTo>
                <a:close/>
              </a:path>
            </a:pathLst>
          </a:custGeom>
          <a:solidFill>
            <a:srgbClr val="1E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322260" y="1347004"/>
            <a:ext cx="2402034" cy="846455"/>
            <a:chOff x="903897" y="2574520"/>
            <a:chExt cx="2402034" cy="846873"/>
          </a:xfrm>
        </p:grpSpPr>
        <p:grpSp>
          <p:nvGrpSpPr>
            <p:cNvPr id="43" name="组合 42"/>
            <p:cNvGrpSpPr/>
            <p:nvPr/>
          </p:nvGrpSpPr>
          <p:grpSpPr>
            <a:xfrm>
              <a:off x="903897" y="2574520"/>
              <a:ext cx="846873" cy="846873"/>
              <a:chOff x="904998" y="1428709"/>
              <a:chExt cx="1401743" cy="1401743"/>
            </a:xfrm>
          </p:grpSpPr>
          <p:sp>
            <p:nvSpPr>
              <p:cNvPr id="51" name="椭圆 50"/>
              <p:cNvSpPr/>
              <p:nvPr/>
            </p:nvSpPr>
            <p:spPr>
              <a:xfrm rot="19741494">
                <a:off x="904998" y="1428709"/>
                <a:ext cx="1401743" cy="1401743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BECEEC">
                      <a:alpha val="22000"/>
                    </a:srgbClr>
                  </a:gs>
                  <a:gs pos="100000">
                    <a:srgbClr val="BECEEC">
                      <a:alpha val="2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/>
                  <a:ea typeface="思源黑体 CN Regular"/>
                  <a:cs typeface="+mn-cs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074878" y="1598587"/>
                <a:ext cx="1061985" cy="10619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7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>
                <a:outerShdw blurRad="279400" dist="342900" dir="5400000" sx="88000" sy="88000" algn="t" rotWithShape="0">
                  <a:schemeClr val="accent1">
                    <a:lumMod val="50000"/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prstClr val="white"/>
                  </a:solidFill>
                  <a:ea typeface="苹方 特粗" panose="020B0800000000000000" pitchFamily="34" charset="-122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057378" y="2810947"/>
              <a:ext cx="5025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+mj-lt"/>
                  <a:ea typeface="+mj-ea"/>
                </a:rPr>
                <a:t>02</a:t>
              </a:r>
              <a:endParaRPr lang="zh-CN" altLang="en-US" b="1" dirty="0">
                <a:solidFill>
                  <a:prstClr val="white"/>
                </a:solidFill>
                <a:latin typeface="+mj-lt"/>
                <a:ea typeface="+mj-ea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903851" y="2670959"/>
              <a:ext cx="1402080" cy="460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整体架构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68911" y="2491909"/>
            <a:ext cx="2402034" cy="846455"/>
            <a:chOff x="903897" y="3777412"/>
            <a:chExt cx="2402034" cy="846873"/>
          </a:xfrm>
        </p:grpSpPr>
        <p:grpSp>
          <p:nvGrpSpPr>
            <p:cNvPr id="54" name="组合 53"/>
            <p:cNvGrpSpPr/>
            <p:nvPr/>
          </p:nvGrpSpPr>
          <p:grpSpPr>
            <a:xfrm>
              <a:off x="903897" y="3777412"/>
              <a:ext cx="846873" cy="846873"/>
              <a:chOff x="904998" y="1428709"/>
              <a:chExt cx="1401743" cy="1401743"/>
            </a:xfrm>
          </p:grpSpPr>
          <p:sp>
            <p:nvSpPr>
              <p:cNvPr id="62" name="椭圆 61"/>
              <p:cNvSpPr/>
              <p:nvPr/>
            </p:nvSpPr>
            <p:spPr>
              <a:xfrm rot="19741494">
                <a:off x="904998" y="1428709"/>
                <a:ext cx="1401743" cy="1401743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BECEEC">
                      <a:alpha val="22000"/>
                    </a:srgbClr>
                  </a:gs>
                  <a:gs pos="100000">
                    <a:srgbClr val="BECEEC">
                      <a:alpha val="2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/>
                  <a:ea typeface="思源黑体 CN Regular"/>
                  <a:cs typeface="+mn-cs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1074878" y="1598587"/>
                <a:ext cx="1061985" cy="10619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7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>
                <a:outerShdw blurRad="279400" dist="342900" dir="5400000" sx="88000" sy="88000" algn="t" rotWithShape="0">
                  <a:schemeClr val="accent1">
                    <a:lumMod val="50000"/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prstClr val="white"/>
                  </a:solidFill>
                  <a:ea typeface="苹方 特粗" panose="020B0800000000000000" pitchFamily="34" charset="-122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057378" y="4016182"/>
              <a:ext cx="5025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+mj-lt"/>
                  <a:ea typeface="+mj-ea"/>
                </a:rPr>
                <a:t>03</a:t>
              </a:r>
              <a:endParaRPr lang="zh-CN" altLang="en-US" b="1" dirty="0">
                <a:solidFill>
                  <a:prstClr val="white"/>
                </a:solidFill>
                <a:latin typeface="+mj-lt"/>
                <a:ea typeface="+mj-ea"/>
              </a:endParaRPr>
            </a:p>
          </p:txBody>
        </p:sp>
        <p:sp>
          <p:nvSpPr>
            <p:cNvPr id="58" name="TextBox 47"/>
            <p:cNvSpPr txBox="1"/>
            <p:nvPr/>
          </p:nvSpPr>
          <p:spPr>
            <a:xfrm>
              <a:off x="1903851" y="3842033"/>
              <a:ext cx="1402080" cy="460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人员分工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857444" y="3633639"/>
            <a:ext cx="2402034" cy="846455"/>
            <a:chOff x="903897" y="4980304"/>
            <a:chExt cx="2402034" cy="846873"/>
          </a:xfrm>
        </p:grpSpPr>
        <p:grpSp>
          <p:nvGrpSpPr>
            <p:cNvPr id="65" name="组合 64"/>
            <p:cNvGrpSpPr/>
            <p:nvPr/>
          </p:nvGrpSpPr>
          <p:grpSpPr>
            <a:xfrm>
              <a:off x="903897" y="4980304"/>
              <a:ext cx="846873" cy="846873"/>
              <a:chOff x="904998" y="1428709"/>
              <a:chExt cx="1401743" cy="1401743"/>
            </a:xfrm>
          </p:grpSpPr>
          <p:sp>
            <p:nvSpPr>
              <p:cNvPr id="70" name="椭圆 69"/>
              <p:cNvSpPr/>
              <p:nvPr/>
            </p:nvSpPr>
            <p:spPr>
              <a:xfrm rot="19741494">
                <a:off x="904998" y="1428709"/>
                <a:ext cx="1401743" cy="1401743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BECEEC">
                      <a:alpha val="22000"/>
                    </a:srgbClr>
                  </a:gs>
                  <a:gs pos="100000">
                    <a:srgbClr val="BECEEC">
                      <a:alpha val="2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/>
                  <a:ea typeface="思源黑体 CN Regular"/>
                  <a:cs typeface="+mn-cs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1074878" y="1598587"/>
                <a:ext cx="1061985" cy="10619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7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>
                <a:outerShdw blurRad="279400" dist="342900" dir="5400000" sx="88000" sy="88000" algn="t" rotWithShape="0">
                  <a:schemeClr val="accent1">
                    <a:lumMod val="50000"/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prstClr val="white"/>
                  </a:solidFill>
                  <a:ea typeface="苹方 特粗" panose="020B0800000000000000" pitchFamily="34" charset="-122"/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057378" y="5219074"/>
              <a:ext cx="5025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+mj-lt"/>
                  <a:ea typeface="+mj-ea"/>
                </a:rPr>
                <a:t>04</a:t>
              </a:r>
              <a:endParaRPr lang="zh-CN" altLang="en-US" b="1" dirty="0">
                <a:solidFill>
                  <a:prstClr val="white"/>
                </a:solidFill>
                <a:latin typeface="+mj-lt"/>
                <a:ea typeface="+mj-ea"/>
              </a:endParaRPr>
            </a:p>
          </p:txBody>
        </p:sp>
        <p:sp>
          <p:nvSpPr>
            <p:cNvPr id="68" name="TextBox 47"/>
            <p:cNvSpPr txBox="1"/>
            <p:nvPr/>
          </p:nvSpPr>
          <p:spPr>
            <a:xfrm>
              <a:off x="1903851" y="5013107"/>
              <a:ext cx="1402080" cy="460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业务需求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0844535" y="2263726"/>
            <a:ext cx="51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80000">
                      <a:schemeClr val="accent2"/>
                    </a:gs>
                  </a:gsLst>
                  <a:lin ang="2700000" scaled="0"/>
                </a:gra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目 录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1"/>
                  </a:gs>
                  <a:gs pos="80000">
                    <a:schemeClr val="accent2"/>
                  </a:gs>
                </a:gsLst>
                <a:lin ang="2700000" scaled="0"/>
              </a:gra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11064925" y="4667536"/>
            <a:ext cx="0" cy="1296000"/>
          </a:xfrm>
          <a:prstGeom prst="line">
            <a:avLst/>
          </a:prstGeom>
          <a:ln w="28575" cap="rnd"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11064925" y="941949"/>
            <a:ext cx="0" cy="1296000"/>
          </a:xfrm>
          <a:prstGeom prst="line">
            <a:avLst/>
          </a:prstGeom>
          <a:ln w="28575" cap="rnd"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 rot="0">
            <a:off x="5581650" y="216535"/>
            <a:ext cx="2402105" cy="847090"/>
            <a:chOff x="903897" y="1371628"/>
            <a:chExt cx="2401934" cy="846873"/>
          </a:xfrm>
        </p:grpSpPr>
        <p:grpSp>
          <p:nvGrpSpPr>
            <p:cNvPr id="35" name="组合 34"/>
            <p:cNvGrpSpPr/>
            <p:nvPr/>
          </p:nvGrpSpPr>
          <p:grpSpPr>
            <a:xfrm>
              <a:off x="903897" y="1371628"/>
              <a:ext cx="846873" cy="846873"/>
              <a:chOff x="904998" y="1428709"/>
              <a:chExt cx="1401743" cy="1401743"/>
            </a:xfrm>
          </p:grpSpPr>
          <p:sp>
            <p:nvSpPr>
              <p:cNvPr id="40" name="椭圆 39"/>
              <p:cNvSpPr/>
              <p:nvPr/>
            </p:nvSpPr>
            <p:spPr>
              <a:xfrm rot="19741494">
                <a:off x="904998" y="1428709"/>
                <a:ext cx="1401743" cy="1401743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BECEEC">
                      <a:alpha val="22000"/>
                    </a:srgbClr>
                  </a:gs>
                  <a:gs pos="100000">
                    <a:srgbClr val="BECEEC">
                      <a:alpha val="2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/>
                  <a:ea typeface="思源黑体 CN Regular"/>
                  <a:cs typeface="+mn-cs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074878" y="1598587"/>
                <a:ext cx="1061985" cy="10619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7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>
                <a:outerShdw blurRad="279400" dist="342900" dir="5400000" sx="88000" sy="88000" algn="t" rotWithShape="0">
                  <a:schemeClr val="accent1">
                    <a:lumMod val="50000"/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prstClr val="white"/>
                  </a:solidFill>
                  <a:ea typeface="苹方 特粗" panose="020B0800000000000000" pitchFamily="34" charset="-122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1057378" y="1619207"/>
              <a:ext cx="5025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dirty="0">
                  <a:solidFill>
                    <a:prstClr val="white"/>
                  </a:solidFill>
                  <a:latin typeface="+mj-lt"/>
                  <a:ea typeface="+mj-ea"/>
                </a:rPr>
                <a:t>01</a:t>
              </a:r>
              <a:endParaRPr lang="zh-CN" altLang="en-US" sz="1800" b="1" dirty="0">
                <a:solidFill>
                  <a:prstClr val="white"/>
                </a:solidFill>
                <a:latin typeface="+mj-lt"/>
                <a:ea typeface="+mj-ea"/>
              </a:endParaRPr>
            </a:p>
          </p:txBody>
        </p:sp>
        <p:sp>
          <p:nvSpPr>
            <p:cNvPr id="38" name="TextBox 47"/>
            <p:cNvSpPr txBox="1"/>
            <p:nvPr/>
          </p:nvSpPr>
          <p:spPr>
            <a:xfrm>
              <a:off x="1903851" y="1499885"/>
              <a:ext cx="1401980" cy="460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总体目标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40809" y="4666784"/>
            <a:ext cx="2402034" cy="846455"/>
            <a:chOff x="903897" y="4980304"/>
            <a:chExt cx="2402034" cy="846873"/>
          </a:xfrm>
        </p:grpSpPr>
        <p:grpSp>
          <p:nvGrpSpPr>
            <p:cNvPr id="11" name="组合 10"/>
            <p:cNvGrpSpPr/>
            <p:nvPr/>
          </p:nvGrpSpPr>
          <p:grpSpPr>
            <a:xfrm>
              <a:off x="903897" y="4980304"/>
              <a:ext cx="846873" cy="846873"/>
              <a:chOff x="904998" y="1428709"/>
              <a:chExt cx="1401743" cy="1401743"/>
            </a:xfrm>
          </p:grpSpPr>
          <p:sp>
            <p:nvSpPr>
              <p:cNvPr id="12" name="椭圆 11"/>
              <p:cNvSpPr/>
              <p:nvPr/>
            </p:nvSpPr>
            <p:spPr>
              <a:xfrm rot="19741494">
                <a:off x="904998" y="1428709"/>
                <a:ext cx="1401743" cy="1401743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BECEEC">
                      <a:alpha val="22000"/>
                    </a:srgbClr>
                  </a:gs>
                  <a:gs pos="100000">
                    <a:srgbClr val="BECEEC">
                      <a:alpha val="2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/>
                  <a:ea typeface="思源黑体 CN Regular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74878" y="1598587"/>
                <a:ext cx="1061985" cy="10619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7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>
                <a:outerShdw blurRad="279400" dist="342900" dir="5400000" sx="88000" sy="88000" algn="t" rotWithShape="0">
                  <a:schemeClr val="accent1">
                    <a:lumMod val="50000"/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prstClr val="white"/>
                  </a:solidFill>
                  <a:ea typeface="苹方 特粗" panose="020B0800000000000000" pitchFamily="34" charset="-122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057378" y="5219074"/>
              <a:ext cx="502598" cy="3684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+mj-lt"/>
                  <a:ea typeface="+mj-ea"/>
                </a:rPr>
                <a:t>05</a:t>
              </a:r>
              <a:endParaRPr lang="zh-CN" altLang="en-US" b="1" dirty="0">
                <a:solidFill>
                  <a:prstClr val="white"/>
                </a:solidFill>
                <a:latin typeface="+mj-lt"/>
                <a:ea typeface="+mj-ea"/>
              </a:endParaRPr>
            </a:p>
          </p:txBody>
        </p:sp>
        <p:sp>
          <p:nvSpPr>
            <p:cNvPr id="16" name="TextBox 47"/>
            <p:cNvSpPr txBox="1"/>
            <p:nvPr/>
          </p:nvSpPr>
          <p:spPr>
            <a:xfrm>
              <a:off x="1903851" y="5013107"/>
              <a:ext cx="1402080" cy="460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进度计划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一、总体目标</a:t>
            </a:r>
            <a:endParaRPr lang="zh-CN" altLang="en-US"/>
          </a:p>
        </p:txBody>
      </p:sp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841375" y="1120775"/>
            <a:ext cx="10375265" cy="1325880"/>
          </a:xfrm>
          <a:prstGeom prst="roundRect">
            <a:avLst>
              <a:gd name="adj" fmla="val 10446"/>
            </a:avLst>
          </a:prstGeom>
          <a:solidFill>
            <a:schemeClr val="accent1">
              <a:lumMod val="60000"/>
              <a:lumOff val="40000"/>
              <a:alpha val="12000"/>
            </a:schemeClr>
          </a:solidFill>
          <a:ln w="9525">
            <a:gradFill>
              <a:gsLst>
                <a:gs pos="100000">
                  <a:schemeClr val="accent1">
                    <a:alpha val="15000"/>
                  </a:schemeClr>
                </a:gs>
                <a:gs pos="0">
                  <a:schemeClr val="accent1"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145" tIns="0" rIns="144145" bIns="0" numCol="1" spcCol="0" rtlCol="0" fromWordArt="0" anchor="ctr" anchorCtr="0" forceAA="0" compatLnSpc="1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智能终端包含：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气体检测仪、体征手表（10个）、工器具扫描仪、电子围栏、立式的电子围栏、智能安全帽（10个）+对讲机（一对）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841375" y="2769235"/>
            <a:ext cx="10375265" cy="1325880"/>
          </a:xfrm>
          <a:prstGeom prst="roundRect">
            <a:avLst>
              <a:gd name="adj" fmla="val 10446"/>
            </a:avLst>
          </a:prstGeom>
          <a:solidFill>
            <a:schemeClr val="accent2">
              <a:lumMod val="60000"/>
              <a:lumOff val="40000"/>
              <a:alpha val="12000"/>
            </a:schemeClr>
          </a:solidFill>
          <a:ln w="9525">
            <a:gradFill>
              <a:gsLst>
                <a:gs pos="100000">
                  <a:schemeClr val="accent2">
                    <a:alpha val="15000"/>
                  </a:schemeClr>
                </a:gs>
                <a:gs pos="0">
                  <a:schemeClr val="accent2"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145" tIns="0" rIns="144145" bIns="0" numCol="1" spcCol="0" rtlCol="0" fromWordArt="0" anchor="ctr" anchorCtr="0" forceAA="0" compatLnSpc="1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AI</a:t>
            </a:r>
            <a:r>
              <a:rPr lang="zh-CN" altLang="en-US" b="1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功能：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外机具备单机版AI功能，可实现人脸、OCR、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rgbClr val="FF0000"/>
                </a:solidFill>
                <a:uFillTx/>
                <a:latin typeface="+mn-ea"/>
                <a:sym typeface="+mn-ea"/>
              </a:rPr>
              <a:t>图片识别工器具数量（待开发）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、未佩戴安全帽、未有效佩戴安全带；服务端具备同样的</a:t>
            </a:r>
            <a:r>
              <a:rPr lang="en-US" altLang="zh-CN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AI</a:t>
            </a:r>
            <a:r>
              <a:rPr lang="zh-CN" alt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功能</a:t>
            </a: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979616" y="1082675"/>
            <a:ext cx="445138" cy="5506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>
                  <a:lumMod val="60000"/>
                  <a:lumOff val="40000"/>
                  <a:alpha val="71000"/>
                </a:schemeClr>
              </a:gs>
              <a:gs pos="0">
                <a:schemeClr val="accent1">
                  <a:alpha val="100000"/>
                </a:schemeClr>
              </a:gs>
            </a:gsLst>
            <a:lin ang="0"/>
          </a:gradFill>
          <a:ln>
            <a:noFill/>
          </a:ln>
          <a:effectLst>
            <a:outerShdw blurRad="508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圆角矩形 11"/>
          <p:cNvSpPr/>
          <p:nvPr>
            <p:custDataLst>
              <p:tags r:id="rId4"/>
            </p:custDataLst>
          </p:nvPr>
        </p:nvSpPr>
        <p:spPr>
          <a:xfrm>
            <a:off x="979616" y="2735271"/>
            <a:ext cx="445138" cy="5506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>
                  <a:lumMod val="60000"/>
                  <a:lumOff val="40000"/>
                  <a:alpha val="71000"/>
                </a:schemeClr>
              </a:gs>
              <a:gs pos="0">
                <a:schemeClr val="accent2">
                  <a:alpha val="100000"/>
                </a:schemeClr>
              </a:gs>
            </a:gsLst>
            <a:lin ang="0"/>
          </a:gradFill>
          <a:ln>
            <a:noFill/>
          </a:ln>
          <a:effectLst>
            <a:outerShdw blurRad="50800" dist="38100" dir="2700000" algn="tl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424940" y="4805680"/>
            <a:ext cx="84601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上线时间：</a:t>
            </a:r>
            <a:r>
              <a:rPr lang="en-US" altLang="zh-CN" sz="600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600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月底（</a:t>
            </a:r>
            <a:r>
              <a:rPr lang="en-US" altLang="zh-CN" sz="600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430</a:t>
            </a:r>
            <a:r>
              <a:rPr lang="zh-CN" altLang="en-US" sz="600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6000"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二、整体架构</a:t>
            </a:r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10027920" y="4344670"/>
            <a:ext cx="1700530" cy="1156970"/>
          </a:xfrm>
          <a:prstGeom prst="rect">
            <a:avLst/>
          </a:prstGeom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1268095" y="6005195"/>
            <a:ext cx="1073150" cy="43878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体征手表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724785" y="6005195"/>
            <a:ext cx="1073150" cy="43942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气体检测仪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181475" y="6005195"/>
            <a:ext cx="1073150" cy="43751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电子围栏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008745" y="6005195"/>
            <a:ext cx="1073150" cy="43688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摄像头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371715" y="6005195"/>
            <a:ext cx="1073150" cy="43878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安全帽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645775" y="6005195"/>
            <a:ext cx="1073150" cy="43624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 strike="sngStrike">
                <a:solidFill>
                  <a:sysClr val="windowText" lastClr="000000"/>
                </a:solidFill>
              </a:rPr>
              <a:t>对讲机</a:t>
            </a:r>
            <a:endParaRPr lang="zh-CN" altLang="en-US" sz="1400" strike="sngStrike">
              <a:solidFill>
                <a:sysClr val="windowText" lastClr="00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106170" y="5862955"/>
            <a:ext cx="6003290" cy="917575"/>
          </a:xfrm>
          <a:prstGeom prst="rect">
            <a:avLst/>
          </a:prstGeom>
          <a:noFill/>
          <a:ln>
            <a:solidFill>
              <a:srgbClr val="30C0B4"/>
            </a:solidFill>
            <a:prstDash val="sysDash"/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7205980" y="5863590"/>
            <a:ext cx="4651375" cy="916940"/>
          </a:xfrm>
          <a:prstGeom prst="rect">
            <a:avLst/>
          </a:prstGeom>
          <a:noFill/>
          <a:ln>
            <a:solidFill>
              <a:srgbClr val="E54C5E"/>
            </a:solidFill>
            <a:prstDash val="sysDash"/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3557905" y="6442710"/>
            <a:ext cx="9848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/>
              <a:t>数据</a:t>
            </a:r>
            <a:endParaRPr lang="zh-CN" altLang="en-US" sz="1600" b="1"/>
          </a:p>
        </p:txBody>
      </p:sp>
      <p:sp>
        <p:nvSpPr>
          <p:cNvPr id="84" name="文本框 83"/>
          <p:cNvSpPr txBox="1"/>
          <p:nvPr/>
        </p:nvSpPr>
        <p:spPr>
          <a:xfrm>
            <a:off x="8872220" y="6441440"/>
            <a:ext cx="1356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/>
              <a:t>视频</a:t>
            </a:r>
            <a:r>
              <a:rPr lang="en-US" altLang="zh-CN" sz="1600" b="1"/>
              <a:t>/</a:t>
            </a:r>
            <a:r>
              <a:rPr lang="zh-CN" altLang="en-US" sz="1600" b="1"/>
              <a:t>语音</a:t>
            </a:r>
            <a:endParaRPr lang="zh-CN" altLang="en-US" sz="1600" b="1"/>
          </a:p>
        </p:txBody>
      </p:sp>
      <p:sp>
        <p:nvSpPr>
          <p:cNvPr id="85" name="文本框 84"/>
          <p:cNvSpPr txBox="1"/>
          <p:nvPr/>
        </p:nvSpPr>
        <p:spPr>
          <a:xfrm>
            <a:off x="125095" y="5959475"/>
            <a:ext cx="650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智能硬件</a:t>
            </a:r>
            <a:endParaRPr lang="zh-CN" altLang="en-US" b="1"/>
          </a:p>
        </p:txBody>
      </p:sp>
      <p:sp>
        <p:nvSpPr>
          <p:cNvPr id="86" name="矩形 85"/>
          <p:cNvSpPr/>
          <p:nvPr/>
        </p:nvSpPr>
        <p:spPr>
          <a:xfrm>
            <a:off x="1106170" y="4563745"/>
            <a:ext cx="4061460" cy="749300"/>
          </a:xfrm>
          <a:prstGeom prst="rect">
            <a:avLst/>
          </a:prstGeom>
          <a:noFill/>
          <a:ln w="9525">
            <a:solidFill>
              <a:srgbClr val="4874CB">
                <a:lumMod val="50000"/>
              </a:srgbClr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124460" y="4528820"/>
            <a:ext cx="755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内机</a:t>
            </a:r>
            <a:endParaRPr lang="zh-CN" altLang="en-US" b="1"/>
          </a:p>
        </p:txBody>
      </p:sp>
      <p:sp>
        <p:nvSpPr>
          <p:cNvPr id="88" name="矩形 87"/>
          <p:cNvSpPr/>
          <p:nvPr/>
        </p:nvSpPr>
        <p:spPr>
          <a:xfrm>
            <a:off x="1267460" y="4897120"/>
            <a:ext cx="1073785" cy="29845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天线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通讯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455545" y="4896485"/>
            <a:ext cx="657225" cy="29908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路由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277235" y="4897120"/>
            <a:ext cx="1799590" cy="29845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数据接收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处理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转发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1" name="上箭头 90"/>
          <p:cNvSpPr/>
          <p:nvPr/>
        </p:nvSpPr>
        <p:spPr>
          <a:xfrm>
            <a:off x="2454910" y="5313045"/>
            <a:ext cx="197485" cy="473710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1106170" y="2783840"/>
            <a:ext cx="10751185" cy="1183005"/>
          </a:xfrm>
          <a:prstGeom prst="rect">
            <a:avLst/>
          </a:prstGeom>
          <a:noFill/>
          <a:ln w="9525">
            <a:solidFill>
              <a:srgbClr val="4874CB">
                <a:lumMod val="50000"/>
              </a:srgbClr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1407795" y="3234690"/>
            <a:ext cx="1014095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天线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通讯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775585" y="3234690"/>
            <a:ext cx="78232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路由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868420" y="3248025"/>
            <a:ext cx="120904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数据接收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处理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转发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24460" y="3147695"/>
            <a:ext cx="755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外机</a:t>
            </a:r>
            <a:endParaRPr lang="zh-CN" altLang="en-US" b="1"/>
          </a:p>
        </p:txBody>
      </p:sp>
      <p:sp>
        <p:nvSpPr>
          <p:cNvPr id="97" name="上箭头 96"/>
          <p:cNvSpPr/>
          <p:nvPr/>
        </p:nvSpPr>
        <p:spPr>
          <a:xfrm>
            <a:off x="4349115" y="5311140"/>
            <a:ext cx="163830" cy="474980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上箭头 97"/>
          <p:cNvSpPr/>
          <p:nvPr/>
        </p:nvSpPr>
        <p:spPr>
          <a:xfrm>
            <a:off x="6864350" y="3966845"/>
            <a:ext cx="173355" cy="1819910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上箭头 98"/>
          <p:cNvSpPr/>
          <p:nvPr/>
        </p:nvSpPr>
        <p:spPr>
          <a:xfrm>
            <a:off x="9353550" y="3966845"/>
            <a:ext cx="197485" cy="181927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1314450" y="3147695"/>
            <a:ext cx="3852545" cy="680720"/>
          </a:xfrm>
          <a:prstGeom prst="rect">
            <a:avLst/>
          </a:prstGeom>
          <a:noFill/>
          <a:ln>
            <a:solidFill>
              <a:srgbClr val="EE822F"/>
            </a:solidFill>
            <a:prstDash val="sysDash"/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5881370" y="3152140"/>
            <a:ext cx="5796915" cy="680720"/>
          </a:xfrm>
          <a:prstGeom prst="rect">
            <a:avLst/>
          </a:prstGeom>
          <a:noFill/>
          <a:ln>
            <a:solidFill>
              <a:srgbClr val="F2BA02"/>
            </a:solidFill>
            <a:prstDash val="sysDash"/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2832735" y="2783840"/>
            <a:ext cx="1516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highlight>
                  <a:srgbClr val="FFFF00"/>
                </a:highlight>
              </a:rPr>
              <a:t>嵌入式外机</a:t>
            </a:r>
            <a:endParaRPr lang="zh-CN" b="1">
              <a:highlight>
                <a:srgbClr val="FFFF00"/>
              </a:highlight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7963535" y="2783840"/>
            <a:ext cx="2942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highlight>
                  <a:srgbClr val="FFFF00"/>
                </a:highlight>
              </a:rPr>
              <a:t>3588</a:t>
            </a:r>
            <a:r>
              <a:rPr lang="zh-CN" altLang="en-US" b="1">
                <a:highlight>
                  <a:srgbClr val="FFFF00"/>
                </a:highlight>
              </a:rPr>
              <a:t>控制板</a:t>
            </a:r>
            <a:endParaRPr lang="zh-CN" altLang="en-US" b="1">
              <a:highlight>
                <a:srgbClr val="FFFF00"/>
              </a:highlight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094095" y="3235325"/>
            <a:ext cx="1199515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400">
                <a:solidFill>
                  <a:sysClr val="windowText" lastClr="000000"/>
                </a:solidFill>
              </a:rPr>
              <a:t>应用：业务流程、界面</a:t>
            </a:r>
            <a:endParaRPr lang="zh-CN" sz="1400">
              <a:solidFill>
                <a:sysClr val="windowText" lastClr="000000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872220" y="3248025"/>
            <a:ext cx="113411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400">
                <a:solidFill>
                  <a:sysClr val="windowText" lastClr="000000"/>
                </a:solidFill>
              </a:rPr>
              <a:t>单机板</a:t>
            </a:r>
            <a:r>
              <a:rPr lang="en-US" altLang="zh-CN" sz="1400">
                <a:solidFill>
                  <a:sysClr val="windowText" lastClr="000000"/>
                </a:solidFill>
              </a:rPr>
              <a:t>AI</a:t>
            </a:r>
            <a:endParaRPr lang="en-US" altLang="zh-CN" sz="1400">
              <a:solidFill>
                <a:sysClr val="windowText" lastClr="000000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0118090" y="3235325"/>
            <a:ext cx="1391285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400">
                <a:solidFill>
                  <a:sysClr val="windowText" lastClr="000000"/>
                </a:solidFill>
              </a:rPr>
              <a:t>数据存储、上传至</a:t>
            </a:r>
            <a:r>
              <a:rPr lang="en-US" altLang="zh-CN" sz="1400">
                <a:solidFill>
                  <a:sysClr val="windowText" lastClr="000000"/>
                </a:solidFill>
              </a:rPr>
              <a:t>WEB</a:t>
            </a:r>
            <a:r>
              <a:rPr lang="zh-CN" altLang="en-US" sz="1400">
                <a:solidFill>
                  <a:sysClr val="windowText" lastClr="000000"/>
                </a:solidFill>
              </a:rPr>
              <a:t>服务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07" name="上箭头 106"/>
          <p:cNvSpPr/>
          <p:nvPr/>
        </p:nvSpPr>
        <p:spPr>
          <a:xfrm>
            <a:off x="1957070" y="3996055"/>
            <a:ext cx="186690" cy="418465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8" name="上箭头 107"/>
          <p:cNvSpPr/>
          <p:nvPr/>
        </p:nvSpPr>
        <p:spPr>
          <a:xfrm>
            <a:off x="4446270" y="3996055"/>
            <a:ext cx="186690" cy="41846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9" name="下箭头 108"/>
          <p:cNvSpPr/>
          <p:nvPr/>
        </p:nvSpPr>
        <p:spPr>
          <a:xfrm>
            <a:off x="2694305" y="4025900"/>
            <a:ext cx="208915" cy="418465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下箭头 109"/>
          <p:cNvSpPr/>
          <p:nvPr/>
        </p:nvSpPr>
        <p:spPr>
          <a:xfrm>
            <a:off x="2903220" y="5311140"/>
            <a:ext cx="208915" cy="474980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下箭头 110"/>
          <p:cNvSpPr/>
          <p:nvPr/>
        </p:nvSpPr>
        <p:spPr>
          <a:xfrm>
            <a:off x="7294245" y="3996055"/>
            <a:ext cx="185420" cy="1790700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10438765" y="4528820"/>
            <a:ext cx="1096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结构化数据</a:t>
            </a:r>
            <a:endParaRPr lang="zh-CN" altLang="en-US" sz="1400"/>
          </a:p>
        </p:txBody>
      </p:sp>
      <p:sp>
        <p:nvSpPr>
          <p:cNvPr id="113" name="文本框 112"/>
          <p:cNvSpPr txBox="1"/>
          <p:nvPr/>
        </p:nvSpPr>
        <p:spPr>
          <a:xfrm>
            <a:off x="1268095" y="4037330"/>
            <a:ext cx="669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数据</a:t>
            </a:r>
            <a:endParaRPr lang="zh-CN" altLang="en-US" sz="1400"/>
          </a:p>
        </p:txBody>
      </p:sp>
      <p:sp>
        <p:nvSpPr>
          <p:cNvPr id="114" name="文本框 113"/>
          <p:cNvSpPr txBox="1"/>
          <p:nvPr/>
        </p:nvSpPr>
        <p:spPr>
          <a:xfrm>
            <a:off x="3725545" y="4107815"/>
            <a:ext cx="7874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ym typeface="+mn-ea"/>
              </a:rPr>
              <a:t>视音频</a:t>
            </a:r>
            <a:endParaRPr lang="zh-CN" altLang="en-US" sz="1400"/>
          </a:p>
        </p:txBody>
      </p:sp>
      <p:sp>
        <p:nvSpPr>
          <p:cNvPr id="115" name="文本框 114"/>
          <p:cNvSpPr txBox="1"/>
          <p:nvPr/>
        </p:nvSpPr>
        <p:spPr>
          <a:xfrm>
            <a:off x="10438130" y="4993005"/>
            <a:ext cx="12401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视音频数据</a:t>
            </a:r>
            <a:endParaRPr lang="zh-CN" altLang="en-US" sz="1400"/>
          </a:p>
        </p:txBody>
      </p:sp>
      <p:sp>
        <p:nvSpPr>
          <p:cNvPr id="116" name="矩形 115"/>
          <p:cNvSpPr/>
          <p:nvPr/>
        </p:nvSpPr>
        <p:spPr>
          <a:xfrm>
            <a:off x="1967230" y="893445"/>
            <a:ext cx="2575560" cy="285115"/>
          </a:xfrm>
          <a:prstGeom prst="rect">
            <a:avLst/>
          </a:prstGeom>
          <a:noFill/>
          <a:ln w="9525">
            <a:solidFill>
              <a:srgbClr val="4874CB"/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400">
                <a:solidFill>
                  <a:sysClr val="windowText" lastClr="000000"/>
                </a:solidFill>
              </a:rPr>
              <a:t>WEB</a:t>
            </a:r>
            <a:r>
              <a:rPr lang="zh-CN" altLang="en-US" sz="1400">
                <a:solidFill>
                  <a:sysClr val="windowText" lastClr="000000"/>
                </a:solidFill>
              </a:rPr>
              <a:t>前端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106170" y="1737995"/>
            <a:ext cx="10750550" cy="694055"/>
          </a:xfrm>
          <a:prstGeom prst="rect">
            <a:avLst/>
          </a:prstGeom>
          <a:noFill/>
          <a:ln w="9525">
            <a:solidFill>
              <a:srgbClr val="4874CB">
                <a:lumMod val="50000"/>
              </a:srgbClr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701165" y="1871980"/>
            <a:ext cx="2024380" cy="44894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视频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语音数据存储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291455" y="1872615"/>
            <a:ext cx="2188210" cy="44831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sz="1400">
                <a:solidFill>
                  <a:sysClr val="windowText" lastClr="000000"/>
                </a:solidFill>
              </a:rPr>
              <a:t>AI</a:t>
            </a:r>
            <a:r>
              <a:rPr lang="zh-CN" altLang="en-US" sz="1400">
                <a:solidFill>
                  <a:sysClr val="windowText" lastClr="000000"/>
                </a:solidFill>
              </a:rPr>
              <a:t>计算服务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872855" y="1872615"/>
            <a:ext cx="2192020" cy="44831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数据库：存储、计算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124460" y="1871345"/>
            <a:ext cx="981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云端服务</a:t>
            </a:r>
            <a:endParaRPr lang="zh-CN" altLang="en-US" b="1"/>
          </a:p>
        </p:txBody>
      </p:sp>
      <p:sp>
        <p:nvSpPr>
          <p:cNvPr id="123" name="文本框 122"/>
          <p:cNvSpPr txBox="1"/>
          <p:nvPr/>
        </p:nvSpPr>
        <p:spPr>
          <a:xfrm>
            <a:off x="125095" y="749935"/>
            <a:ext cx="755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前端</a:t>
            </a:r>
            <a:endParaRPr lang="zh-CN" altLang="en-US" b="1"/>
          </a:p>
        </p:txBody>
      </p:sp>
      <p:sp>
        <p:nvSpPr>
          <p:cNvPr id="124" name="上箭头 123"/>
          <p:cNvSpPr/>
          <p:nvPr/>
        </p:nvSpPr>
        <p:spPr>
          <a:xfrm>
            <a:off x="7368540" y="2294890"/>
            <a:ext cx="210185" cy="857250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上箭头 124"/>
          <p:cNvSpPr/>
          <p:nvPr/>
        </p:nvSpPr>
        <p:spPr>
          <a:xfrm>
            <a:off x="10645140" y="2294890"/>
            <a:ext cx="260350" cy="77279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6" name="下箭头 125"/>
          <p:cNvSpPr/>
          <p:nvPr/>
        </p:nvSpPr>
        <p:spPr>
          <a:xfrm>
            <a:off x="7964170" y="2317115"/>
            <a:ext cx="176530" cy="830580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7" name="上箭头 126"/>
          <p:cNvSpPr/>
          <p:nvPr/>
        </p:nvSpPr>
        <p:spPr>
          <a:xfrm>
            <a:off x="5166995" y="1296035"/>
            <a:ext cx="186690" cy="418465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8" name="上箭头 127"/>
          <p:cNvSpPr/>
          <p:nvPr/>
        </p:nvSpPr>
        <p:spPr>
          <a:xfrm>
            <a:off x="6360160" y="1296035"/>
            <a:ext cx="186690" cy="41846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9" name="下箭头 128"/>
          <p:cNvSpPr/>
          <p:nvPr/>
        </p:nvSpPr>
        <p:spPr>
          <a:xfrm>
            <a:off x="5729605" y="1296035"/>
            <a:ext cx="151765" cy="418465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5638165" y="6003925"/>
            <a:ext cx="1317625" cy="43878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工器具扫描仪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31" name="左右箭头 130"/>
          <p:cNvSpPr/>
          <p:nvPr/>
        </p:nvSpPr>
        <p:spPr>
          <a:xfrm>
            <a:off x="5291455" y="3258185"/>
            <a:ext cx="494665" cy="156845"/>
          </a:xfrm>
          <a:prstGeom prst="leftRight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2" name="左右箭头 131"/>
          <p:cNvSpPr/>
          <p:nvPr/>
        </p:nvSpPr>
        <p:spPr>
          <a:xfrm>
            <a:off x="5291455" y="3542030"/>
            <a:ext cx="494665" cy="156845"/>
          </a:xfrm>
          <a:prstGeom prst="leftRight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3" name="上箭头 132"/>
          <p:cNvSpPr/>
          <p:nvPr/>
        </p:nvSpPr>
        <p:spPr>
          <a:xfrm>
            <a:off x="10228580" y="4455795"/>
            <a:ext cx="210185" cy="318135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4" name="上箭头 133"/>
          <p:cNvSpPr/>
          <p:nvPr/>
        </p:nvSpPr>
        <p:spPr>
          <a:xfrm>
            <a:off x="10228580" y="4993005"/>
            <a:ext cx="210185" cy="31813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1106170" y="824865"/>
            <a:ext cx="10750550" cy="471170"/>
          </a:xfrm>
          <a:prstGeom prst="rect">
            <a:avLst/>
          </a:prstGeom>
          <a:noFill/>
          <a:ln w="9525">
            <a:solidFill>
              <a:srgbClr val="4874CB">
                <a:lumMod val="50000"/>
              </a:srgbClr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7479665" y="3258185"/>
            <a:ext cx="113411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400">
                <a:solidFill>
                  <a:sysClr val="windowText" lastClr="000000"/>
                </a:solidFill>
              </a:rPr>
              <a:t>流媒体</a:t>
            </a:r>
            <a:endParaRPr lang="zh-CN" sz="1400">
              <a:solidFill>
                <a:sysClr val="windowText" lastClr="000000"/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7452360" y="893445"/>
            <a:ext cx="2575560" cy="285115"/>
          </a:xfrm>
          <a:prstGeom prst="rect">
            <a:avLst/>
          </a:prstGeom>
          <a:noFill/>
          <a:ln w="9525">
            <a:solidFill>
              <a:srgbClr val="4874CB"/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400">
                <a:solidFill>
                  <a:sysClr val="windowText" lastClr="000000"/>
                </a:solidFill>
              </a:rPr>
              <a:t>APP</a:t>
            </a:r>
            <a:r>
              <a:rPr lang="zh-CN" altLang="en-US" sz="1400">
                <a:solidFill>
                  <a:sysClr val="windowText" lastClr="000000"/>
                </a:solidFill>
              </a:rPr>
              <a:t>前端（安卓）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9165" y="4563745"/>
            <a:ext cx="1516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highlight>
                  <a:srgbClr val="FFFF00"/>
                </a:highlight>
              </a:rPr>
              <a:t>嵌入式内机</a:t>
            </a:r>
            <a:endParaRPr lang="zh-CN" b="1">
              <a:highlight>
                <a:srgbClr val="FFFF00"/>
              </a:highligh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三、人员分工</a:t>
            </a:r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10027920" y="4344670"/>
            <a:ext cx="1700530" cy="1156970"/>
          </a:xfrm>
          <a:prstGeom prst="rect">
            <a:avLst/>
          </a:prstGeom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1268095" y="6005195"/>
            <a:ext cx="1073150" cy="43878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体征手表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724785" y="6005195"/>
            <a:ext cx="1073150" cy="43942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气体检测仪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181475" y="6005195"/>
            <a:ext cx="1073150" cy="43751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电子围栏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008745" y="6005195"/>
            <a:ext cx="1073150" cy="43688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摄像头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371715" y="6005195"/>
            <a:ext cx="1073150" cy="43878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安全帽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0645775" y="6005195"/>
            <a:ext cx="1073150" cy="43624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对讲机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106170" y="5862955"/>
            <a:ext cx="6003290" cy="917575"/>
          </a:xfrm>
          <a:prstGeom prst="rect">
            <a:avLst/>
          </a:prstGeom>
          <a:noFill/>
          <a:ln>
            <a:solidFill>
              <a:srgbClr val="30C0B4"/>
            </a:solidFill>
            <a:prstDash val="sysDash"/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7205980" y="5863590"/>
            <a:ext cx="4651375" cy="916940"/>
          </a:xfrm>
          <a:prstGeom prst="rect">
            <a:avLst/>
          </a:prstGeom>
          <a:noFill/>
          <a:ln>
            <a:solidFill>
              <a:srgbClr val="E54C5E"/>
            </a:solidFill>
            <a:prstDash val="sysDash"/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3557905" y="6442710"/>
            <a:ext cx="9848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/>
              <a:t>数据</a:t>
            </a:r>
            <a:endParaRPr lang="zh-CN" altLang="en-US" sz="1600" b="1"/>
          </a:p>
        </p:txBody>
      </p:sp>
      <p:sp>
        <p:nvSpPr>
          <p:cNvPr id="84" name="文本框 83"/>
          <p:cNvSpPr txBox="1"/>
          <p:nvPr/>
        </p:nvSpPr>
        <p:spPr>
          <a:xfrm>
            <a:off x="8872220" y="6441440"/>
            <a:ext cx="1356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/>
              <a:t>视频</a:t>
            </a:r>
            <a:r>
              <a:rPr lang="en-US" altLang="zh-CN" sz="1600" b="1"/>
              <a:t>/</a:t>
            </a:r>
            <a:r>
              <a:rPr lang="zh-CN" altLang="en-US" sz="1600" b="1"/>
              <a:t>语音</a:t>
            </a:r>
            <a:endParaRPr lang="zh-CN" altLang="en-US" sz="1600" b="1"/>
          </a:p>
        </p:txBody>
      </p:sp>
      <p:sp>
        <p:nvSpPr>
          <p:cNvPr id="85" name="文本框 84"/>
          <p:cNvSpPr txBox="1"/>
          <p:nvPr/>
        </p:nvSpPr>
        <p:spPr>
          <a:xfrm>
            <a:off x="125095" y="5959475"/>
            <a:ext cx="650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智能硬件</a:t>
            </a:r>
            <a:endParaRPr lang="zh-CN" altLang="en-US" b="1"/>
          </a:p>
        </p:txBody>
      </p:sp>
      <p:sp>
        <p:nvSpPr>
          <p:cNvPr id="86" name="矩形 85"/>
          <p:cNvSpPr/>
          <p:nvPr/>
        </p:nvSpPr>
        <p:spPr>
          <a:xfrm>
            <a:off x="1106170" y="4563745"/>
            <a:ext cx="4061460" cy="749300"/>
          </a:xfrm>
          <a:prstGeom prst="rect">
            <a:avLst/>
          </a:prstGeom>
          <a:noFill/>
          <a:ln w="9525">
            <a:solidFill>
              <a:srgbClr val="4874CB">
                <a:lumMod val="50000"/>
              </a:srgbClr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124460" y="4528820"/>
            <a:ext cx="755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内机</a:t>
            </a:r>
            <a:endParaRPr lang="zh-CN" altLang="en-US" b="1"/>
          </a:p>
        </p:txBody>
      </p:sp>
      <p:sp>
        <p:nvSpPr>
          <p:cNvPr id="88" name="矩形 87"/>
          <p:cNvSpPr/>
          <p:nvPr/>
        </p:nvSpPr>
        <p:spPr>
          <a:xfrm>
            <a:off x="1407795" y="4665345"/>
            <a:ext cx="107315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天线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通讯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652395" y="4665345"/>
            <a:ext cx="107315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路由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896995" y="4665345"/>
            <a:ext cx="107315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数据接收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处理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转发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1" name="上箭头 90"/>
          <p:cNvSpPr/>
          <p:nvPr/>
        </p:nvSpPr>
        <p:spPr>
          <a:xfrm>
            <a:off x="2454910" y="5313045"/>
            <a:ext cx="197485" cy="473710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1106170" y="2783840"/>
            <a:ext cx="10751185" cy="1183005"/>
          </a:xfrm>
          <a:prstGeom prst="rect">
            <a:avLst/>
          </a:prstGeom>
          <a:noFill/>
          <a:ln w="9525">
            <a:solidFill>
              <a:srgbClr val="4874CB">
                <a:lumMod val="50000"/>
              </a:srgbClr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1407795" y="3234690"/>
            <a:ext cx="1014095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天线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通讯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775585" y="3234690"/>
            <a:ext cx="78232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路由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868420" y="3248025"/>
            <a:ext cx="120904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数据接收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处理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转发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24460" y="3147695"/>
            <a:ext cx="755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外机</a:t>
            </a:r>
            <a:endParaRPr lang="zh-CN" altLang="en-US" b="1"/>
          </a:p>
        </p:txBody>
      </p:sp>
      <p:sp>
        <p:nvSpPr>
          <p:cNvPr id="97" name="上箭头 96"/>
          <p:cNvSpPr/>
          <p:nvPr/>
        </p:nvSpPr>
        <p:spPr>
          <a:xfrm>
            <a:off x="4349115" y="5311140"/>
            <a:ext cx="163830" cy="474980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上箭头 97"/>
          <p:cNvSpPr/>
          <p:nvPr/>
        </p:nvSpPr>
        <p:spPr>
          <a:xfrm>
            <a:off x="6864350" y="3966845"/>
            <a:ext cx="173355" cy="1819910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上箭头 98"/>
          <p:cNvSpPr/>
          <p:nvPr/>
        </p:nvSpPr>
        <p:spPr>
          <a:xfrm>
            <a:off x="9353550" y="3966845"/>
            <a:ext cx="197485" cy="181927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1314450" y="3147695"/>
            <a:ext cx="3852545" cy="680720"/>
          </a:xfrm>
          <a:prstGeom prst="rect">
            <a:avLst/>
          </a:prstGeom>
          <a:noFill/>
          <a:ln>
            <a:solidFill>
              <a:srgbClr val="EE822F"/>
            </a:solidFill>
            <a:prstDash val="sysDash"/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5881370" y="3152140"/>
            <a:ext cx="5796915" cy="680720"/>
          </a:xfrm>
          <a:prstGeom prst="rect">
            <a:avLst/>
          </a:prstGeom>
          <a:noFill/>
          <a:ln>
            <a:solidFill>
              <a:srgbClr val="F2BA02"/>
            </a:solidFill>
            <a:prstDash val="sysDash"/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2832735" y="2783840"/>
            <a:ext cx="1516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/>
              <a:t>嵌入式板</a:t>
            </a:r>
            <a:endParaRPr lang="zh-CN" b="1"/>
          </a:p>
        </p:txBody>
      </p:sp>
      <p:sp>
        <p:nvSpPr>
          <p:cNvPr id="103" name="文本框 102"/>
          <p:cNvSpPr txBox="1"/>
          <p:nvPr/>
        </p:nvSpPr>
        <p:spPr>
          <a:xfrm>
            <a:off x="7963535" y="2783840"/>
            <a:ext cx="2942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3588</a:t>
            </a:r>
            <a:r>
              <a:rPr lang="zh-CN" altLang="en-US" b="1"/>
              <a:t>银河麒麟控制板</a:t>
            </a:r>
            <a:endParaRPr lang="zh-CN" altLang="en-US" b="1"/>
          </a:p>
        </p:txBody>
      </p:sp>
      <p:sp>
        <p:nvSpPr>
          <p:cNvPr id="104" name="矩形 103"/>
          <p:cNvSpPr/>
          <p:nvPr/>
        </p:nvSpPr>
        <p:spPr>
          <a:xfrm>
            <a:off x="6094095" y="3235325"/>
            <a:ext cx="1199515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400">
                <a:solidFill>
                  <a:sysClr val="windowText" lastClr="000000"/>
                </a:solidFill>
              </a:rPr>
              <a:t>应用：业务流程、界面</a:t>
            </a:r>
            <a:endParaRPr lang="zh-CN" sz="1400">
              <a:solidFill>
                <a:sysClr val="windowText" lastClr="000000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872220" y="3248025"/>
            <a:ext cx="113411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400">
                <a:solidFill>
                  <a:sysClr val="windowText" lastClr="000000"/>
                </a:solidFill>
              </a:rPr>
              <a:t>单机板</a:t>
            </a:r>
            <a:r>
              <a:rPr lang="en-US" altLang="zh-CN" sz="1400">
                <a:solidFill>
                  <a:sysClr val="windowText" lastClr="000000"/>
                </a:solidFill>
              </a:rPr>
              <a:t>AI</a:t>
            </a:r>
            <a:endParaRPr lang="en-US" altLang="zh-CN" sz="1400">
              <a:solidFill>
                <a:sysClr val="windowText" lastClr="000000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0118090" y="3235325"/>
            <a:ext cx="1391285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400">
                <a:solidFill>
                  <a:sysClr val="windowText" lastClr="000000"/>
                </a:solidFill>
              </a:rPr>
              <a:t>数据存储、上传至</a:t>
            </a:r>
            <a:r>
              <a:rPr lang="en-US" altLang="zh-CN" sz="1400">
                <a:solidFill>
                  <a:sysClr val="windowText" lastClr="000000"/>
                </a:solidFill>
              </a:rPr>
              <a:t>WEB</a:t>
            </a:r>
            <a:r>
              <a:rPr lang="zh-CN" altLang="en-US" sz="1400">
                <a:solidFill>
                  <a:sysClr val="windowText" lastClr="000000"/>
                </a:solidFill>
              </a:rPr>
              <a:t>服务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07" name="上箭头 106"/>
          <p:cNvSpPr/>
          <p:nvPr/>
        </p:nvSpPr>
        <p:spPr>
          <a:xfrm>
            <a:off x="1957070" y="3996055"/>
            <a:ext cx="186690" cy="418465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8" name="上箭头 107"/>
          <p:cNvSpPr/>
          <p:nvPr/>
        </p:nvSpPr>
        <p:spPr>
          <a:xfrm>
            <a:off x="4446270" y="3996055"/>
            <a:ext cx="186690" cy="41846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9" name="下箭头 108"/>
          <p:cNvSpPr/>
          <p:nvPr/>
        </p:nvSpPr>
        <p:spPr>
          <a:xfrm>
            <a:off x="2694305" y="4025900"/>
            <a:ext cx="208915" cy="418465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下箭头 109"/>
          <p:cNvSpPr/>
          <p:nvPr/>
        </p:nvSpPr>
        <p:spPr>
          <a:xfrm>
            <a:off x="2903220" y="5311140"/>
            <a:ext cx="208915" cy="474980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下箭头 110"/>
          <p:cNvSpPr/>
          <p:nvPr/>
        </p:nvSpPr>
        <p:spPr>
          <a:xfrm>
            <a:off x="7294245" y="3996055"/>
            <a:ext cx="185420" cy="1790700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10438765" y="4528820"/>
            <a:ext cx="10960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结构化数据</a:t>
            </a:r>
            <a:endParaRPr lang="zh-CN" altLang="en-US" sz="1400"/>
          </a:p>
        </p:txBody>
      </p:sp>
      <p:sp>
        <p:nvSpPr>
          <p:cNvPr id="113" name="文本框 112"/>
          <p:cNvSpPr txBox="1"/>
          <p:nvPr/>
        </p:nvSpPr>
        <p:spPr>
          <a:xfrm>
            <a:off x="1268095" y="4037330"/>
            <a:ext cx="669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数据</a:t>
            </a:r>
            <a:endParaRPr lang="zh-CN" altLang="en-US" sz="1400"/>
          </a:p>
        </p:txBody>
      </p:sp>
      <p:sp>
        <p:nvSpPr>
          <p:cNvPr id="114" name="文本框 113"/>
          <p:cNvSpPr txBox="1"/>
          <p:nvPr/>
        </p:nvSpPr>
        <p:spPr>
          <a:xfrm>
            <a:off x="3725545" y="4107815"/>
            <a:ext cx="7874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ym typeface="+mn-ea"/>
              </a:rPr>
              <a:t>视音频</a:t>
            </a:r>
            <a:endParaRPr lang="zh-CN" altLang="en-US" sz="1400"/>
          </a:p>
        </p:txBody>
      </p:sp>
      <p:sp>
        <p:nvSpPr>
          <p:cNvPr id="115" name="文本框 114"/>
          <p:cNvSpPr txBox="1"/>
          <p:nvPr/>
        </p:nvSpPr>
        <p:spPr>
          <a:xfrm>
            <a:off x="10438130" y="4993005"/>
            <a:ext cx="12401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视音频数据</a:t>
            </a:r>
            <a:endParaRPr lang="zh-CN" altLang="en-US" sz="1400"/>
          </a:p>
        </p:txBody>
      </p:sp>
      <p:sp>
        <p:nvSpPr>
          <p:cNvPr id="116" name="矩形 115"/>
          <p:cNvSpPr/>
          <p:nvPr/>
        </p:nvSpPr>
        <p:spPr>
          <a:xfrm>
            <a:off x="1967230" y="893445"/>
            <a:ext cx="2575560" cy="285115"/>
          </a:xfrm>
          <a:prstGeom prst="rect">
            <a:avLst/>
          </a:prstGeom>
          <a:noFill/>
          <a:ln w="9525">
            <a:solidFill>
              <a:srgbClr val="4874CB"/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400">
                <a:solidFill>
                  <a:sysClr val="windowText" lastClr="000000"/>
                </a:solidFill>
              </a:rPr>
              <a:t>WEB</a:t>
            </a:r>
            <a:r>
              <a:rPr lang="zh-CN" altLang="en-US" sz="1400">
                <a:solidFill>
                  <a:sysClr val="windowText" lastClr="000000"/>
                </a:solidFill>
              </a:rPr>
              <a:t>前端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106170" y="1737995"/>
            <a:ext cx="10750550" cy="694055"/>
          </a:xfrm>
          <a:prstGeom prst="rect">
            <a:avLst/>
          </a:prstGeom>
          <a:noFill/>
          <a:ln w="9525">
            <a:solidFill>
              <a:srgbClr val="4874CB">
                <a:lumMod val="50000"/>
              </a:srgbClr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701165" y="1871980"/>
            <a:ext cx="2024380" cy="44894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视频</a:t>
            </a:r>
            <a:r>
              <a:rPr lang="en-US" altLang="zh-CN" sz="1400">
                <a:solidFill>
                  <a:sysClr val="windowText" lastClr="000000"/>
                </a:solidFill>
              </a:rPr>
              <a:t>/</a:t>
            </a:r>
            <a:r>
              <a:rPr lang="zh-CN" altLang="en-US" sz="1400">
                <a:solidFill>
                  <a:sysClr val="windowText" lastClr="000000"/>
                </a:solidFill>
              </a:rPr>
              <a:t>语音数据存储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291455" y="1872615"/>
            <a:ext cx="2188210" cy="44831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sz="1400">
                <a:solidFill>
                  <a:sysClr val="windowText" lastClr="000000"/>
                </a:solidFill>
              </a:rPr>
              <a:t>AI</a:t>
            </a:r>
            <a:r>
              <a:rPr lang="zh-CN" altLang="en-US" sz="1400">
                <a:solidFill>
                  <a:sysClr val="windowText" lastClr="000000"/>
                </a:solidFill>
              </a:rPr>
              <a:t>计算服务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872855" y="1872615"/>
            <a:ext cx="2192020" cy="448310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数据库：存储、计算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124460" y="1871345"/>
            <a:ext cx="651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服务端</a:t>
            </a:r>
            <a:endParaRPr lang="zh-CN" altLang="en-US" b="1"/>
          </a:p>
        </p:txBody>
      </p:sp>
      <p:sp>
        <p:nvSpPr>
          <p:cNvPr id="123" name="文本框 122"/>
          <p:cNvSpPr txBox="1"/>
          <p:nvPr/>
        </p:nvSpPr>
        <p:spPr>
          <a:xfrm>
            <a:off x="125095" y="749935"/>
            <a:ext cx="755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前端</a:t>
            </a:r>
            <a:endParaRPr lang="zh-CN" altLang="en-US" b="1"/>
          </a:p>
        </p:txBody>
      </p:sp>
      <p:sp>
        <p:nvSpPr>
          <p:cNvPr id="124" name="上箭头 123"/>
          <p:cNvSpPr/>
          <p:nvPr/>
        </p:nvSpPr>
        <p:spPr>
          <a:xfrm>
            <a:off x="7368540" y="2294890"/>
            <a:ext cx="210185" cy="857250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上箭头 124"/>
          <p:cNvSpPr/>
          <p:nvPr/>
        </p:nvSpPr>
        <p:spPr>
          <a:xfrm>
            <a:off x="10645140" y="2294890"/>
            <a:ext cx="260350" cy="77279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6" name="下箭头 125"/>
          <p:cNvSpPr/>
          <p:nvPr/>
        </p:nvSpPr>
        <p:spPr>
          <a:xfrm>
            <a:off x="7964170" y="2317115"/>
            <a:ext cx="176530" cy="830580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7" name="上箭头 126"/>
          <p:cNvSpPr/>
          <p:nvPr/>
        </p:nvSpPr>
        <p:spPr>
          <a:xfrm>
            <a:off x="5166995" y="1296035"/>
            <a:ext cx="186690" cy="418465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8" name="上箭头 127"/>
          <p:cNvSpPr/>
          <p:nvPr/>
        </p:nvSpPr>
        <p:spPr>
          <a:xfrm>
            <a:off x="6360160" y="1296035"/>
            <a:ext cx="186690" cy="41846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9" name="下箭头 128"/>
          <p:cNvSpPr/>
          <p:nvPr/>
        </p:nvSpPr>
        <p:spPr>
          <a:xfrm>
            <a:off x="5729605" y="1296035"/>
            <a:ext cx="151765" cy="418465"/>
          </a:xfrm>
          <a:prstGeom prst="down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5638165" y="6003925"/>
            <a:ext cx="1317625" cy="43878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ysClr val="windowText" lastClr="000000"/>
                </a:solidFill>
              </a:rPr>
              <a:t>工器具扫描仪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131" name="左右箭头 130"/>
          <p:cNvSpPr/>
          <p:nvPr/>
        </p:nvSpPr>
        <p:spPr>
          <a:xfrm>
            <a:off x="5291455" y="3258185"/>
            <a:ext cx="494665" cy="156845"/>
          </a:xfrm>
          <a:prstGeom prst="leftRight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2" name="左右箭头 131"/>
          <p:cNvSpPr/>
          <p:nvPr/>
        </p:nvSpPr>
        <p:spPr>
          <a:xfrm>
            <a:off x="5291455" y="3542030"/>
            <a:ext cx="494665" cy="156845"/>
          </a:xfrm>
          <a:prstGeom prst="leftRight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3" name="上箭头 132"/>
          <p:cNvSpPr/>
          <p:nvPr/>
        </p:nvSpPr>
        <p:spPr>
          <a:xfrm>
            <a:off x="10228580" y="4455795"/>
            <a:ext cx="210185" cy="318135"/>
          </a:xfrm>
          <a:prstGeom prst="upArrow">
            <a:avLst/>
          </a:prstGeom>
          <a:solidFill>
            <a:srgbClr val="75BD42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4" name="上箭头 133"/>
          <p:cNvSpPr/>
          <p:nvPr/>
        </p:nvSpPr>
        <p:spPr>
          <a:xfrm>
            <a:off x="10228580" y="4993005"/>
            <a:ext cx="210185" cy="318135"/>
          </a:xfrm>
          <a:prstGeom prst="upArrow">
            <a:avLst/>
          </a:prstGeom>
          <a:solidFill>
            <a:srgbClr val="E54C5E"/>
          </a:solidFill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1106170" y="824865"/>
            <a:ext cx="10750550" cy="471170"/>
          </a:xfrm>
          <a:prstGeom prst="rect">
            <a:avLst/>
          </a:prstGeom>
          <a:noFill/>
          <a:ln w="9525">
            <a:solidFill>
              <a:srgbClr val="4874CB">
                <a:lumMod val="50000"/>
              </a:srgbClr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7479665" y="3258185"/>
            <a:ext cx="1134110" cy="530225"/>
          </a:xfrm>
          <a:prstGeom prst="rect">
            <a:avLst/>
          </a:prstGeom>
          <a:noFill/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zh-CN" sz="1400">
                <a:solidFill>
                  <a:sysClr val="windowText" lastClr="000000"/>
                </a:solidFill>
              </a:rPr>
              <a:t>流媒体</a:t>
            </a:r>
            <a:endParaRPr lang="zh-CN" sz="1400">
              <a:solidFill>
                <a:sysClr val="windowText" lastClr="000000"/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7452360" y="893445"/>
            <a:ext cx="2575560" cy="285115"/>
          </a:xfrm>
          <a:prstGeom prst="rect">
            <a:avLst/>
          </a:prstGeom>
          <a:noFill/>
          <a:ln w="9525">
            <a:solidFill>
              <a:srgbClr val="4874CB"/>
            </a:solidFill>
          </a:ln>
        </p:spPr>
        <p:style>
          <a:lnRef idx="2">
            <a:srgbClr val="4874CB">
              <a:lumMod val="75000"/>
            </a:srgbClr>
          </a:lnRef>
          <a:fillRef idx="1">
            <a:srgbClr val="4874CB"/>
          </a:fillRef>
          <a:effectRef idx="0">
            <a:srgbClr val="FFFFFF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1400">
                <a:solidFill>
                  <a:sysClr val="windowText" lastClr="000000"/>
                </a:solidFill>
              </a:rPr>
              <a:t>APP</a:t>
            </a:r>
            <a:r>
              <a:rPr lang="zh-CN" altLang="en-US" sz="1400">
                <a:solidFill>
                  <a:sysClr val="windowText" lastClr="000000"/>
                </a:solidFill>
              </a:rPr>
              <a:t>前端（安卓）</a:t>
            </a:r>
            <a:endParaRPr lang="zh-CN" altLang="en-US" sz="1400">
              <a:solidFill>
                <a:sysClr val="windowText" lastClr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9475" y="5501640"/>
            <a:ext cx="11069320" cy="1321435"/>
          </a:xfrm>
          <a:prstGeom prst="rect">
            <a:avLst/>
          </a:prstGeom>
          <a:solidFill>
            <a:schemeClr val="accent4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70350" y="5879465"/>
            <a:ext cx="5282565" cy="583565"/>
          </a:xfrm>
          <a:prstGeom prst="rect">
            <a:avLst/>
          </a:prstGeom>
          <a:solidFill>
            <a:srgbClr val="EE822F"/>
          </a:solidFill>
        </p:spPr>
        <p:txBody>
          <a:bodyPr wrap="square" rtlCol="0">
            <a:spAutoFit/>
          </a:bodyPr>
          <a:p>
            <a:pPr algn="l"/>
            <a:r>
              <a:rPr lang="zh-CN" altLang="en-US" sz="1600" b="1"/>
              <a:t>张海浪：</a:t>
            </a:r>
            <a:r>
              <a:rPr lang="zh-CN" altLang="en-US" sz="1600"/>
              <a:t>辅助嵌入式软件，智能硬件接入测试，产品化相关测试及其他（</a:t>
            </a:r>
            <a:r>
              <a:rPr lang="en-US" altLang="zh-CN" sz="1600"/>
              <a:t>BOM</a:t>
            </a:r>
            <a:r>
              <a:rPr lang="zh-CN" altLang="en-US" sz="1600"/>
              <a:t>、小采购）</a:t>
            </a:r>
            <a:endParaRPr lang="zh-CN" altLang="en-US" sz="1600"/>
          </a:p>
        </p:txBody>
      </p:sp>
      <p:sp>
        <p:nvSpPr>
          <p:cNvPr id="68" name="矩形 67"/>
          <p:cNvSpPr/>
          <p:nvPr/>
        </p:nvSpPr>
        <p:spPr>
          <a:xfrm>
            <a:off x="880745" y="2602865"/>
            <a:ext cx="4906010" cy="2898775"/>
          </a:xfrm>
          <a:prstGeom prst="rect">
            <a:avLst/>
          </a:prstGeom>
          <a:solidFill>
            <a:srgbClr val="92D050">
              <a:alpha val="6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268095" y="3118485"/>
            <a:ext cx="4084955" cy="1539240"/>
          </a:xfrm>
          <a:prstGeom prst="rect">
            <a:avLst/>
          </a:prstGeom>
          <a:solidFill>
            <a:srgbClr val="EE822F"/>
          </a:solidFill>
        </p:spPr>
        <p:txBody>
          <a:bodyPr wrap="square" rtlCol="0">
            <a:noAutofit/>
          </a:bodyPr>
          <a:p>
            <a:pPr algn="l">
              <a:lnSpc>
                <a:spcPct val="110000"/>
              </a:lnSpc>
            </a:pPr>
            <a:r>
              <a:rPr lang="zh-CN" altLang="en-US" sz="1600" b="1"/>
              <a:t>田汉：</a:t>
            </a:r>
            <a:r>
              <a:rPr lang="zh-CN" altLang="en-US" sz="1600"/>
              <a:t>内外机硬件、嵌入式软件（张海浪辅助）、结构外观整体负责</a:t>
            </a:r>
            <a:endParaRPr lang="zh-CN" altLang="en-US" sz="1600"/>
          </a:p>
          <a:p>
            <a:pPr algn="l">
              <a:lnSpc>
                <a:spcPct val="110000"/>
              </a:lnSpc>
            </a:pPr>
            <a:r>
              <a:rPr lang="zh-CN" altLang="en-US" sz="1600" b="1"/>
              <a:t>郑州博观：</a:t>
            </a:r>
            <a:r>
              <a:rPr lang="zh-CN" altLang="en-US" sz="1600"/>
              <a:t>内机和外机的嵌入式板子硬件、嵌入式软件</a:t>
            </a:r>
            <a:endParaRPr lang="zh-CN" altLang="en-US" sz="1600"/>
          </a:p>
          <a:p>
            <a:pPr algn="l">
              <a:lnSpc>
                <a:spcPct val="110000"/>
              </a:lnSpc>
            </a:pPr>
            <a:r>
              <a:rPr lang="zh-CN" altLang="en-US" sz="1600" b="1"/>
              <a:t>屹东工业：</a:t>
            </a:r>
            <a:r>
              <a:rPr lang="zh-CN" altLang="en-US" sz="1600"/>
              <a:t>结构外观设计</a:t>
            </a:r>
            <a:endParaRPr lang="zh-CN" altLang="en-US" sz="1600"/>
          </a:p>
        </p:txBody>
      </p:sp>
      <p:sp>
        <p:nvSpPr>
          <p:cNvPr id="70" name="矩形 69"/>
          <p:cNvSpPr/>
          <p:nvPr/>
        </p:nvSpPr>
        <p:spPr>
          <a:xfrm>
            <a:off x="5786120" y="2602865"/>
            <a:ext cx="6163310" cy="2898775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879475" y="1476375"/>
            <a:ext cx="11069955" cy="1126490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84035" y="2159635"/>
            <a:ext cx="4084955" cy="1539240"/>
          </a:xfrm>
          <a:prstGeom prst="rect">
            <a:avLst/>
          </a:prstGeom>
          <a:solidFill>
            <a:srgbClr val="EE822F"/>
          </a:solidFill>
        </p:spPr>
        <p:txBody>
          <a:bodyPr wrap="square" rtlCol="0">
            <a:noAutofit/>
          </a:bodyPr>
          <a:p>
            <a:pPr algn="l">
              <a:lnSpc>
                <a:spcPct val="110000"/>
              </a:lnSpc>
            </a:pPr>
            <a:r>
              <a:rPr lang="zh-CN" altLang="en-US" sz="1600" b="1"/>
              <a:t>张涵：</a:t>
            </a:r>
            <a:r>
              <a:rPr lang="zh-CN" altLang="en-US" sz="1600"/>
              <a:t>服务端、外机、</a:t>
            </a:r>
            <a:r>
              <a:rPr lang="en-US" altLang="zh-CN" sz="1600"/>
              <a:t>APP</a:t>
            </a:r>
            <a:r>
              <a:rPr lang="zh-CN" altLang="en-US" sz="1600"/>
              <a:t>、</a:t>
            </a:r>
            <a:r>
              <a:rPr lang="en-US" altLang="zh-CN" sz="1600"/>
              <a:t>WEB</a:t>
            </a:r>
            <a:r>
              <a:rPr lang="zh-CN" altLang="en-US" sz="1600"/>
              <a:t>端、单机</a:t>
            </a:r>
            <a:r>
              <a:rPr lang="en-US" altLang="zh-CN" sz="1600"/>
              <a:t>/WEB</a:t>
            </a:r>
            <a:r>
              <a:rPr lang="zh-CN" altLang="en-US" sz="1600"/>
              <a:t>端</a:t>
            </a:r>
            <a:r>
              <a:rPr lang="en-US" altLang="zh-CN" sz="1600"/>
              <a:t>AI</a:t>
            </a:r>
            <a:r>
              <a:rPr lang="zh-CN" altLang="en-US" sz="1600"/>
              <a:t>整体负责</a:t>
            </a:r>
            <a:endParaRPr lang="zh-CN" altLang="en-US" sz="1600"/>
          </a:p>
          <a:p>
            <a:pPr algn="l">
              <a:lnSpc>
                <a:spcPct val="110000"/>
              </a:lnSpc>
            </a:pPr>
            <a:r>
              <a:rPr lang="zh-CN" altLang="en-US" sz="1600" b="1"/>
              <a:t>关总</a:t>
            </a:r>
            <a:r>
              <a:rPr lang="en-US" altLang="zh-CN" sz="1600" b="1"/>
              <a:t>+</a:t>
            </a:r>
            <a:r>
              <a:rPr lang="zh-CN" altLang="en-US" sz="1600" b="1"/>
              <a:t>邓周团队：</a:t>
            </a:r>
            <a:r>
              <a:rPr lang="zh-CN" altLang="en-US" sz="1600"/>
              <a:t>服务端、外机设计与软件开发</a:t>
            </a:r>
            <a:endParaRPr lang="zh-CN" altLang="en-US" sz="1600"/>
          </a:p>
          <a:p>
            <a:pPr algn="l">
              <a:lnSpc>
                <a:spcPct val="110000"/>
              </a:lnSpc>
            </a:pPr>
            <a:r>
              <a:rPr lang="en-US" altLang="zh-CN" sz="1600" b="1"/>
              <a:t>AI</a:t>
            </a:r>
            <a:r>
              <a:rPr lang="zh-CN" altLang="en-US" sz="1600" b="1"/>
              <a:t>公司：</a:t>
            </a:r>
            <a:r>
              <a:rPr lang="zh-CN" altLang="en-US" sz="1600"/>
              <a:t>单机版</a:t>
            </a:r>
            <a:r>
              <a:rPr lang="en-US" altLang="zh-CN" sz="1600"/>
              <a:t>AI</a:t>
            </a:r>
            <a:r>
              <a:rPr lang="zh-CN" altLang="en-US" sz="1600"/>
              <a:t>开发部署、</a:t>
            </a:r>
            <a:r>
              <a:rPr lang="en-US" altLang="zh-CN" sz="1600"/>
              <a:t>WEB</a:t>
            </a:r>
            <a:r>
              <a:rPr lang="zh-CN" altLang="en-US" sz="1600"/>
              <a:t>端</a:t>
            </a:r>
            <a:r>
              <a:rPr lang="en-US" altLang="zh-CN" sz="1600"/>
              <a:t>AI</a:t>
            </a:r>
            <a:endParaRPr lang="en-US" altLang="zh-CN" sz="1600"/>
          </a:p>
        </p:txBody>
      </p:sp>
      <p:sp>
        <p:nvSpPr>
          <p:cNvPr id="6" name="矩形 5"/>
          <p:cNvSpPr/>
          <p:nvPr/>
        </p:nvSpPr>
        <p:spPr>
          <a:xfrm>
            <a:off x="879475" y="750570"/>
            <a:ext cx="11069955" cy="725805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22725" y="958850"/>
            <a:ext cx="4548505" cy="337185"/>
          </a:xfrm>
          <a:prstGeom prst="rect">
            <a:avLst/>
          </a:prstGeom>
          <a:solidFill>
            <a:srgbClr val="EE822F"/>
          </a:solidFill>
        </p:spPr>
        <p:txBody>
          <a:bodyPr wrap="square" rtlCol="0">
            <a:spAutoFit/>
          </a:bodyPr>
          <a:p>
            <a:pPr algn="l"/>
            <a:r>
              <a:rPr lang="zh-CN" altLang="en-US" sz="1600" b="1"/>
              <a:t>王鑫立：</a:t>
            </a:r>
            <a:r>
              <a:rPr lang="en-US" altLang="zh-CN" sz="1600"/>
              <a:t>WEB</a:t>
            </a:r>
            <a:r>
              <a:rPr lang="zh-CN" altLang="en-US" sz="1600"/>
              <a:t>端、安卓</a:t>
            </a:r>
            <a:r>
              <a:rPr lang="en-US" altLang="zh-CN" sz="1600"/>
              <a:t>APP</a:t>
            </a:r>
            <a:r>
              <a:rPr lang="zh-CN" altLang="en-US" sz="1600"/>
              <a:t>端的前端开发工作</a:t>
            </a:r>
            <a:endParaRPr lang="zh-CN" altLang="en-US" sz="16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四、业务需求</a:t>
            </a:r>
            <a:r>
              <a:rPr lang="en-US" altLang="zh-CN"/>
              <a:t>-</a:t>
            </a:r>
            <a:r>
              <a:rPr lang="zh-CN" altLang="en-US"/>
              <a:t>智能硬件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22885" y="870585"/>
          <a:ext cx="11400155" cy="5218430"/>
        </p:xfrm>
        <a:graphic>
          <a:graphicData uri="http://schemas.openxmlformats.org/drawingml/2006/table">
            <a:tbl>
              <a:tblPr firstRow="1" bandRow="1">
                <a:tableStyleId>{81827545-B785-4653-A9FB-63B40049A73C}</a:tableStyleId>
              </a:tblPr>
              <a:tblGrid>
                <a:gridCol w="628015"/>
                <a:gridCol w="1203960"/>
                <a:gridCol w="2301240"/>
                <a:gridCol w="2546350"/>
                <a:gridCol w="2038985"/>
                <a:gridCol w="2681605"/>
              </a:tblGrid>
              <a:tr h="436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序号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终端名称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功能要求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/>
                        <a:t>通讯协议</a:t>
                      </a:r>
                      <a:endParaRPr lang="zh-CN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与</a:t>
                      </a:r>
                      <a:r>
                        <a:rPr lang="en-US" altLang="zh-CN" sz="1600"/>
                        <a:t>1.0</a:t>
                      </a:r>
                      <a:r>
                        <a:rPr lang="zh-CN" altLang="en-US" sz="1600"/>
                        <a:t>相比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600"/>
                        <a:t>备注</a:t>
                      </a:r>
                      <a:endParaRPr lang="zh-CN" sz="1600"/>
                    </a:p>
                  </a:txBody>
                  <a:tcPr anchor="ctr" anchorCtr="0"/>
                </a:tc>
              </a:tr>
              <a:tr h="10814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1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摄像头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对讲，视频，红外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流媒体</a:t>
                      </a:r>
                      <a:r>
                        <a:rPr lang="en-US" altLang="zh-CN" sz="1400"/>
                        <a:t>GB/T28181</a:t>
                      </a:r>
                      <a:r>
                        <a:rPr lang="zh-CN" altLang="en-US" sz="1400"/>
                        <a:t>，实时预览、语音对接、云控、视频回放等是私有化</a:t>
                      </a:r>
                      <a:r>
                        <a:rPr lang="en-US" altLang="zh-CN" sz="1400"/>
                        <a:t>SDK</a:t>
                      </a:r>
                      <a:r>
                        <a:rPr lang="zh-CN" altLang="en-US" sz="1400"/>
                        <a:t>协议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继续延用海康摄像头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anchor="ctr" anchorCtr="0"/>
                </a:tc>
              </a:tr>
              <a:tr h="673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2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生命体征手表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心率、血氧、血压、</a:t>
                      </a:r>
                      <a:r>
                        <a:rPr lang="en-US" altLang="zh-CN" sz="1400"/>
                        <a:t>SOS</a:t>
                      </a:r>
                      <a:r>
                        <a:rPr lang="zh-CN" altLang="en-US" sz="1400"/>
                        <a:t>、消息接收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LoRa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继续延用吾控手表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430</a:t>
                      </a:r>
                      <a:r>
                        <a:rPr lang="zh-CN" altLang="en-US" sz="1400"/>
                        <a:t>后，接入</a:t>
                      </a:r>
                      <a:r>
                        <a:rPr lang="en-US" altLang="zh-CN" sz="1400"/>
                        <a:t>5G</a:t>
                      </a:r>
                      <a:r>
                        <a:rPr lang="zh-CN" altLang="en-US" sz="1400"/>
                        <a:t>等其他品牌手表，用于高空作业。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</a:rPr>
                        <a:t>华为蓝牙手表确认（田）</a:t>
                      </a:r>
                      <a:endParaRPr lang="zh-CN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8813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3</a:t>
                      </a:r>
                      <a:endParaRPr lang="en-US" altLang="zh-CN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工器具扫描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通过扫描或者是拍照实现工器具计数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-</a:t>
                      </a:r>
                      <a:endParaRPr lang="en-US" altLang="zh-CN" sz="1400"/>
                    </a:p>
                    <a:p>
                      <a:pPr>
                        <a:buNone/>
                      </a:pPr>
                      <a:endParaRPr lang="en-US" altLang="zh-CN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1.0</a:t>
                      </a:r>
                      <a:r>
                        <a:rPr lang="zh-CN" altLang="en-US" sz="1400"/>
                        <a:t>是外机方康</a:t>
                      </a:r>
                      <a:r>
                        <a:rPr lang="en-US" altLang="zh-CN" sz="1400"/>
                        <a:t>RFID</a:t>
                      </a:r>
                      <a:r>
                        <a:rPr lang="zh-CN" altLang="en-US" sz="1400"/>
                        <a:t>，</a:t>
                      </a:r>
                      <a:r>
                        <a:rPr lang="en-US" altLang="zh-CN" sz="1400"/>
                        <a:t>2.0</a:t>
                      </a:r>
                      <a:r>
                        <a:rPr lang="zh-CN" altLang="en-US" sz="1400"/>
                        <a:t>要改成飞象物联的</a:t>
                      </a:r>
                      <a:r>
                        <a:rPr lang="en-US" altLang="zh-CN" sz="1400"/>
                        <a:t>NFC</a:t>
                      </a:r>
                      <a:r>
                        <a:rPr lang="zh-CN" altLang="en-US" sz="1400"/>
                        <a:t>模块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工器具扫描仪待适配，设备的服务和协议对接都需要进一步开发（待议）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7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altLang="zh-CN" sz="14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</a:rPr>
                        <a:t>气体检测仪</a:t>
                      </a:r>
                      <a:endParaRPr lang="zh-CN" altLang="en-US" sz="14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</a:rPr>
                        <a:t>可自由组合的八合一产品</a:t>
                      </a:r>
                      <a:endParaRPr lang="zh-CN" altLang="en-US" sz="14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solidFill>
                            <a:srgbClr val="FF0000"/>
                          </a:solidFill>
                        </a:rPr>
                        <a:t>LoRa</a:t>
                      </a:r>
                      <a:r>
                        <a:rPr lang="zh-CN" altLang="en-US" sz="140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en-US" altLang="zh-CN" sz="1400">
                          <a:solidFill>
                            <a:srgbClr val="FF0000"/>
                          </a:solidFill>
                        </a:rPr>
                        <a:t>RS485</a:t>
                      </a:r>
                      <a:endParaRPr lang="en-US" altLang="zh-CN" sz="14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</a:rPr>
                        <a:t>已完成与逸云天对接</a:t>
                      </a:r>
                      <a:endParaRPr lang="zh-CN" altLang="en-US" sz="140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</a:rPr>
                        <a:t>待对接，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</a:rPr>
                        <a:t>先用六合一</a:t>
                      </a:r>
                      <a:endParaRPr lang="zh-CN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7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5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电子围栏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入侵识别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私有协议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郑州博观已完成对接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立式电子围栏待开发，待功能明确后接入</a:t>
                      </a:r>
                      <a:endParaRPr lang="zh-CN" altLang="en-US" sz="1400"/>
                    </a:p>
                  </a:txBody>
                  <a:tcPr anchor="ctr" anchorCtr="0"/>
                </a:tc>
              </a:tr>
              <a:tr h="587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6</a:t>
                      </a:r>
                      <a:endParaRPr lang="en-US" altLang="zh-CN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智能安全帽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视频、对讲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待定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1.0</a:t>
                      </a:r>
                      <a:r>
                        <a:rPr lang="zh-CN" altLang="en-US" sz="1400"/>
                        <a:t>中不包含</a:t>
                      </a:r>
                      <a:endParaRPr lang="zh-CN" altLang="en-US" sz="14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待选型，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</a:rPr>
                        <a:t>测试安全帽通过内机连接</a:t>
                      </a:r>
                      <a:r>
                        <a:rPr lang="en-US" altLang="zh-CN" sz="1400" b="1">
                          <a:solidFill>
                            <a:srgbClr val="FF0000"/>
                          </a:solidFill>
                        </a:rPr>
                        <a:t>WIFI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</a:rPr>
                        <a:t>，传输稳定性</a:t>
                      </a:r>
                      <a:endParaRPr lang="zh-CN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9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strike="sngStrike"/>
                        <a:t>7</a:t>
                      </a:r>
                      <a:endParaRPr lang="en-US" altLang="zh-CN" sz="1400" strike="sngStrike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strike="sngStrike"/>
                        <a:t>对讲机</a:t>
                      </a:r>
                      <a:endParaRPr lang="zh-CN" altLang="en-US" sz="1400" strike="sngStrike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strike="sngStrike"/>
                        <a:t>对讲，</a:t>
                      </a:r>
                      <a:r>
                        <a:rPr lang="en-US" altLang="zh-CN" sz="1400" strike="sngStrike"/>
                        <a:t>2.0</a:t>
                      </a:r>
                      <a:r>
                        <a:rPr lang="zh-CN" altLang="en-US" sz="1400" strike="sngStrike"/>
                        <a:t>留存音频数据</a:t>
                      </a:r>
                      <a:endParaRPr lang="zh-CN" altLang="en-US" sz="1400" strike="sngStrike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strike="sngStrike"/>
                        <a:t>待定</a:t>
                      </a:r>
                      <a:endParaRPr lang="zh-CN" altLang="en-US" sz="1400" strike="sngStrike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strike="sngStrike"/>
                        <a:t>1.0</a:t>
                      </a:r>
                      <a:r>
                        <a:rPr lang="zh-CN" altLang="en-US" sz="1400" strike="sngStrike"/>
                        <a:t>中不包含</a:t>
                      </a:r>
                      <a:endParaRPr lang="zh-CN" altLang="en-US" sz="1400" strike="sngStrike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strike="sngStrike"/>
                        <a:t>待选型，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</a:rPr>
                        <a:t>去掉</a:t>
                      </a:r>
                      <a:endParaRPr lang="zh-CN" altLang="en-US" sz="1400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45745" y="6242050"/>
            <a:ext cx="11366500" cy="368300"/>
          </a:xfrm>
          <a:prstGeom prst="rect">
            <a:avLst/>
          </a:prstGeom>
          <a:gradFill>
            <a:gsLst>
              <a:gs pos="50000">
                <a:srgbClr val="97C8E1"/>
              </a:gs>
              <a:gs pos="0">
                <a:srgbClr val="BADAEB"/>
              </a:gs>
              <a:gs pos="100000">
                <a:srgbClr val="74B5D6"/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r>
              <a:rPr lang="zh-CN" altLang="en-US"/>
              <a:t>气体检测仪、智能安全帽、对讲机选型，工器具扫描仪设备端的程序开发？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四、业务需求</a:t>
            </a:r>
            <a:r>
              <a:rPr lang="en-US" altLang="zh-CN"/>
              <a:t>-</a:t>
            </a:r>
            <a:r>
              <a:rPr lang="zh-CN" altLang="en-US"/>
              <a:t>内机和外机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4645" y="1031875"/>
            <a:ext cx="11286490" cy="4154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079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内机：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嵌入式板具备固件升级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OTA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、板子上的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wifi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模块由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RM50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RM60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更换为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RM65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，单片机由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STM32F407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更换为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STM32F469/479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外机：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控制板选定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3588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银河麒麟操作系统，</a:t>
            </a:r>
            <a:r>
              <a:rPr lang="en-US" altLang="zh-CN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厂家是华</a:t>
            </a:r>
            <a:r>
              <a:rPr lang="zh-CN" altLang="en-US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北工控</a:t>
            </a:r>
            <a:r>
              <a:rPr lang="en-US" altLang="zh-CN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OR</a:t>
            </a:r>
            <a:r>
              <a:rPr lang="zh-CN" altLang="en-US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定昌电子待确认？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RM65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对安全帽的视频的接入带宽和稳定性要求、距离要求？测试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嵌入式板和控制板具备固件升级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OTA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嵌入式板板子上的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wifi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模块由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RM50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RM60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更换为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RM65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，单片机由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STM32F407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更换为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STM32F469/479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具备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12V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供电功能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锂电池可方便更换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4645" y="5128260"/>
            <a:ext cx="11366500" cy="368300"/>
          </a:xfrm>
          <a:prstGeom prst="rect">
            <a:avLst/>
          </a:prstGeom>
          <a:gradFill>
            <a:gsLst>
              <a:gs pos="50000">
                <a:srgbClr val="97C8E1"/>
              </a:gs>
              <a:gs pos="0">
                <a:srgbClr val="BADAEB"/>
              </a:gs>
              <a:gs pos="100000">
                <a:srgbClr val="74B5D6"/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r>
              <a:rPr lang="zh-CN" altLang="en-US"/>
              <a:t>除上述外，满足</a:t>
            </a:r>
            <a:r>
              <a:rPr lang="en-US" altLang="zh-CN"/>
              <a:t>2.0</a:t>
            </a:r>
            <a:r>
              <a:rPr lang="zh-CN" altLang="en-US"/>
              <a:t>的智能硬件接入内容和数量的要求，如安全帽</a:t>
            </a:r>
            <a:r>
              <a:rPr lang="en-US" altLang="zh-CN"/>
              <a:t>10</a:t>
            </a:r>
            <a:r>
              <a:rPr lang="zh-CN" altLang="en-US"/>
              <a:t>个、手表</a:t>
            </a:r>
            <a:r>
              <a:rPr lang="en-US" altLang="zh-CN"/>
              <a:t>20</a:t>
            </a:r>
            <a:r>
              <a:rPr lang="zh-CN" altLang="en-US"/>
              <a:t>个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四、业务需求</a:t>
            </a:r>
            <a:r>
              <a:rPr lang="en-US" altLang="zh-CN"/>
              <a:t>-</a:t>
            </a:r>
            <a:r>
              <a:rPr lang="zh-CN" altLang="en-US"/>
              <a:t>服务端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4645" y="4524375"/>
            <a:ext cx="11366500" cy="1770380"/>
          </a:xfrm>
          <a:prstGeom prst="rect">
            <a:avLst/>
          </a:prstGeom>
          <a:gradFill>
            <a:gsLst>
              <a:gs pos="50000">
                <a:srgbClr val="97C8E1"/>
              </a:gs>
              <a:gs pos="0">
                <a:srgbClr val="BADAEB"/>
              </a:gs>
              <a:gs pos="100000">
                <a:srgbClr val="74B5D6"/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600" b="1"/>
              <a:t>数据同步存储：</a:t>
            </a:r>
            <a:r>
              <a:rPr lang="zh-CN" altLang="en-US" sz="1600"/>
              <a:t>结构化数据实时存储，从嵌入式板子到外机再到云端，存储周期待讨论；</a:t>
            </a:r>
            <a:endParaRPr lang="zh-CN" altLang="en-US" sz="1600"/>
          </a:p>
          <a:p>
            <a:pPr>
              <a:lnSpc>
                <a:spcPct val="200000"/>
              </a:lnSpc>
            </a:pPr>
            <a:r>
              <a:rPr lang="zh-CN" altLang="en-US" sz="1600" b="1"/>
              <a:t>视音频存储：</a:t>
            </a:r>
            <a:r>
              <a:rPr lang="zh-CN" altLang="en-US" sz="1600"/>
              <a:t>共选</a:t>
            </a:r>
            <a:r>
              <a:rPr lang="en-US" altLang="zh-CN" sz="1600"/>
              <a:t>2-3</a:t>
            </a:r>
            <a:r>
              <a:rPr lang="zh-CN" altLang="en-US" sz="1600"/>
              <a:t>个摄像头</a:t>
            </a:r>
            <a:r>
              <a:rPr lang="en-US" altLang="zh-CN" sz="1600"/>
              <a:t>/</a:t>
            </a:r>
            <a:r>
              <a:rPr lang="zh-CN" altLang="en-US" sz="1600"/>
              <a:t>安全帽作为主监控设备，在外机的监控界面实时调取这几个设备的视频流（其他设备）并将视频传到服务端存储</a:t>
            </a:r>
            <a:r>
              <a:rPr lang="en-US" altLang="zh-CN" sz="1600"/>
              <a:t>/PAD</a:t>
            </a:r>
            <a:r>
              <a:rPr lang="zh-CN" altLang="en-US" sz="1600"/>
              <a:t>端存储（无网时，有网后同步）</a:t>
            </a:r>
            <a:endParaRPr lang="zh-CN" altLang="en-US" sz="1600"/>
          </a:p>
        </p:txBody>
      </p:sp>
      <p:sp>
        <p:nvSpPr>
          <p:cNvPr id="3" name="文本框 2"/>
          <p:cNvSpPr txBox="1"/>
          <p:nvPr/>
        </p:nvSpPr>
        <p:spPr>
          <a:xfrm>
            <a:off x="513715" y="974090"/>
            <a:ext cx="11187430" cy="34150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云端服务：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API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接口、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考虑数据一致性、数据字段模块化、功能模块可配置等需求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数据库可移植：前期可用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mysql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数据库，支持国产数据库移植；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服务端直接采用国产化人大金仓数据库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系统支持数据自动备份，并生成相应日志，便于出问题后恢复；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接口：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接口功能及详细字段备注；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多版本作业票自定义可视化编辑（作业票字段取值）；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版本管理，在线更新升级；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系统程序远程升级；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内机到外机嵌入式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TCP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，外机嵌入式到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3588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MQTT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3588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到云端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</a:t>
            </a:r>
            <a:endParaRPr lang="en-US" altLang="zh-CN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四、业务需求</a:t>
            </a:r>
            <a:r>
              <a:rPr lang="en-US" altLang="zh-CN"/>
              <a:t>-</a:t>
            </a:r>
            <a:r>
              <a:rPr lang="zh-CN" altLang="en-US"/>
              <a:t>外机端应用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52345"/>
            <a:ext cx="6096000" cy="4506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52980"/>
            <a:ext cx="6022340" cy="45065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2885" y="835660"/>
            <a:ext cx="11894820" cy="1162685"/>
          </a:xfrm>
          <a:prstGeom prst="rect">
            <a:avLst/>
          </a:prstGeom>
          <a:gradFill>
            <a:gsLst>
              <a:gs pos="50000">
                <a:srgbClr val="97C8E1"/>
              </a:gs>
              <a:gs pos="0">
                <a:srgbClr val="BADAEB"/>
              </a:gs>
              <a:gs pos="100000">
                <a:srgbClr val="74B5D6"/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sz="1600" b="1"/>
              <a:t>外机端应用，具备有限空间作业前、作业中、作业后，对人员、环境、违章、工器具的管控功能</a:t>
            </a:r>
            <a:endParaRPr lang="zh-CN" sz="1600" b="1"/>
          </a:p>
          <a:p>
            <a:pPr>
              <a:lnSpc>
                <a:spcPct val="200000"/>
              </a:lnSpc>
            </a:pPr>
            <a:r>
              <a:rPr lang="zh-CN" sz="1600" b="1"/>
              <a:t>具体要求如需求文档中所述，目前已完成原型设计（管理员端进行中）</a:t>
            </a:r>
            <a:endParaRPr lang="en-US" altLang="zh-CN" sz="1600" b="1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563120,20419712,19951231,4563123],&quot;29&quot;:[50000076,50000077,50000199,50000086,50000104],&quot;65&quot;:[20205081],&quot;70&quot;:[3401778]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563120,20419712,19951231,4563123],&quot;29&quot;:[50000076,50000077,50000199,50000086,50000104],&quot;65&quot;:[20205081],&quot;70&quot;:[3401778]}"/>
</p:tagLst>
</file>

<file path=ppt/tags/tag102.xml><?xml version="1.0" encoding="utf-8"?>
<p:tagLst xmlns:p="http://schemas.openxmlformats.org/presentationml/2006/main">
  <p:tag name="TABLE_ENDDRAG_ORIGIN_RECT" val="871*407"/>
  <p:tag name="TABLE_ENDDRAG_RECT" val="31*73*871*407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resource_record_key" val="{&quot;10&quot;:[3658598,50044380,6490101],&quot;13&quot;:[4364974,4563120,20419712,19951231,4563123],&quot;29&quot;:[50000195,50000059,50049410,50000047,50000076,50000077,50000199,50000086,50000104],&quot;65&quot;:[20205081],&quot;70&quot;:[3332761,3401778],&quot;71&quot;:[76235680019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8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46_1*l_h_f*1_1_1"/>
  <p:tag name="KSO_WM_TEMPLATE_CATEGORY" val="diagram"/>
  <p:tag name="KSO_WM_TEMPLATE_INDEX" val="202351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5"/>
  <p:tag name="KSO_WM_UNIT_FILL_FORE_SCHEMECOLOR_INDEX_BRIGHTNESS" val="0.4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237.2,&quot;left&quot;:33.874993896484376,&quot;top&quot;:85.25,&quot;width&quot;:864.9500454735944}"/>
  <p:tag name="KSO_WM_DIAGRAM_COLOR_MATCH_VALUE" val="{&quot;shape&quot;:{&quot;fill&quot;:{&quot;solid&quot;:{&quot;brightness&quot;:0.4000000059604645,&quot;colorType&quot;:1,&quot;foreColorIndex&quot;:5,&quot;transparency&quot;:0.8799999952316284},&quot;type&quot;:1},&quot;glow&quot;:{&quot;colorType&quot;:0},&quot;line&quot;:{&quot;gradient&quot;:[{&quot;brightness&quot;:0,&quot;colorType&quot;:1,&quot;foreColorIndex&quot;:5,&quot;pos&quot;:1,&quot;transparency&quot;:0.8500000238418579},{&quot;brightness&quot;:0,&quot;colorType&quot;:1,&quot;foreColorIndex&quot;:5,&quot;pos&quot;:0,&quot;transparency&quot;:0.4000000059604645}],&quot;type&quot;:2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8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146_1*l_h_f*1_2_1"/>
  <p:tag name="KSO_WM_TEMPLATE_CATEGORY" val="diagram"/>
  <p:tag name="KSO_WM_TEMPLATE_INDEX" val="202351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5"/>
  <p:tag name="KSO_WM_UNIT_FILL_FORE_SCHEMECOLOR_INDEX_BRIGHTNESS" val="0.4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237.2,&quot;left&quot;:33.874993896484376,&quot;top&quot;:85.25,&quot;width&quot;:864.9500454735944}"/>
  <p:tag name="KSO_WM_DIAGRAM_COLOR_MATCH_VALUE" val="{&quot;shape&quot;:{&quot;fill&quot;:{&quot;solid&quot;:{&quot;brightness&quot;:0.4000000059604645,&quot;colorType&quot;:1,&quot;foreColorIndex&quot;:5,&quot;transparency&quot;:0.8799999952316284},&quot;type&quot;:1},&quot;glow&quot;:{&quot;colorType&quot;:0},&quot;line&quot;:{&quot;gradient&quot;:[{&quot;brightness&quot;:0,&quot;colorType&quot;:1,&quot;foreColorIndex&quot;:5,&quot;pos&quot;:1,&quot;transparency&quot;:0.8500000238418579},{&quot;brightness&quot;:0,&quot;colorType&quot;:1,&quot;foreColorIndex&quot;:5,&quot;pos&quot;:0,&quot;transparency&quot;:0.4000000059604645}],&quot;type&quot;:2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146_1*l_h_i*1_1_1"/>
  <p:tag name="KSO_WM_TEMPLATE_CATEGORY" val="diagram"/>
  <p:tag name="KSO_WM_TEMPLATE_INDEX" val="202351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237.2,&quot;left&quot;:33.874993896484376,&quot;top&quot;:85.25,&quot;width&quot;:864.9500454735944}"/>
  <p:tag name="KSO_WM_DIAGRAM_COLOR_MATCH_VALUE" val="{&quot;shape&quot;:{&quot;fill&quot;:{&quot;gradient&quot;:[{&quot;brightness&quot;:0.4000000059604645,&quot;colorType&quot;:1,&quot;foreColorIndex&quot;:5,&quot;pos&quot;:1,&quot;transparency&quot;:0.28999999165534973},{&quot;brightness&quot;:0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5146_1*l_h_i*1_2_1"/>
  <p:tag name="KSO_WM_TEMPLATE_CATEGORY" val="diagram"/>
  <p:tag name="KSO_WM_TEMPLATE_INDEX" val="202351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237.2,&quot;left&quot;:33.874993896484376,&quot;top&quot;:85.25,&quot;width&quot;:864.9500454735944}"/>
  <p:tag name="KSO_WM_DIAGRAM_COLOR_MATCH_VALUE" val="{&quot;shape&quot;:{&quot;fill&quot;:{&quot;gradient&quot;:[{&quot;brightness&quot;:0.4000000059604645,&quot;colorType&quot;:1,&quot;foreColorIndex&quot;:5,&quot;pos&quot;:1,&quot;transparency&quot;:0.28999999165534973},{&quot;brightness&quot;:0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1.xml><?xml version="1.0" encoding="utf-8"?>
<p:tagLst xmlns:p="http://schemas.openxmlformats.org/presentationml/2006/main">
  <p:tag name="WM_BEAUTIFY_ZORDER_FLAG_TAG" val="6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563120],&quot;65&quot;:[20205081],&quot;70&quot;:[3401778]}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563120],&quot;65&quot;:[20205081],&quot;70&quot;:[3401778]}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563120],&quot;65&quot;:[20205081],&quot;70&quot;:[3401778]}"/>
</p:tagLst>
</file>

<file path=ppt/tags/tag95.xml><?xml version="1.0" encoding="utf-8"?>
<p:tagLst xmlns:p="http://schemas.openxmlformats.org/presentationml/2006/main">
  <p:tag name="TABLE_ENDDRAG_ORIGIN_RECT" val="896*432"/>
  <p:tag name="TABLE_ENDDRAG_RECT" val="34*74*896*432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563120,20419712],&quot;29&quot;:[50000076,50000077,50000199,50000086,50000104],&quot;65&quot;:[20205081],&quot;70&quot;:[3401778]}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563120,20419712],&quot;29&quot;:[50000076,50000077,50000199,50000086,50000104],&quot;65&quot;:[20205081],&quot;70&quot;:[3401778]}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563120,20419712],&quot;29&quot;:[50000076,50000077,50000199,50000086,50000104],&quot;65&quot;:[20205081],&quot;70&quot;:[3401778]}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4563120,20419712],&quot;29&quot;:[50000076,50000077,50000199,50000086,50000104],&quot;65&quot;:[20205081],&quot;70&quot;:[3401778]}"/>
</p:tagLst>
</file>

<file path=ppt/theme/theme1.xml><?xml version="1.0" encoding="utf-8"?>
<a:theme xmlns:a="http://schemas.openxmlformats.org/drawingml/2006/main" name="2_WPS">
  <a:themeElements>
    <a:clrScheme name="">
      <a:dk1>
        <a:srgbClr val="000000"/>
      </a:dk1>
      <a:lt1>
        <a:srgbClr val="FFFFFF"/>
      </a:lt1>
      <a:dk2>
        <a:srgbClr val="041D4B"/>
      </a:dk2>
      <a:lt2>
        <a:srgbClr val="F6F9FF"/>
      </a:lt2>
      <a:accent1>
        <a:srgbClr val="397AF3"/>
      </a:accent1>
      <a:accent2>
        <a:srgbClr val="2690EC"/>
      </a:accent2>
      <a:accent3>
        <a:srgbClr val="13A6E5"/>
      </a:accent3>
      <a:accent4>
        <a:srgbClr val="00BDDE"/>
      </a:accent4>
      <a:accent5>
        <a:srgbClr val="24D3BA"/>
      </a:accent5>
      <a:accent6>
        <a:srgbClr val="55DD95"/>
      </a:accent6>
      <a:hlink>
        <a:srgbClr val="0563C1"/>
      </a:hlink>
      <a:folHlink>
        <a:srgbClr val="954D72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">
      <a:dk1>
        <a:srgbClr val="000000"/>
      </a:dk1>
      <a:lt1>
        <a:srgbClr val="FFFFFF"/>
      </a:lt1>
      <a:dk2>
        <a:srgbClr val="041D4B"/>
      </a:dk2>
      <a:lt2>
        <a:srgbClr val="F6F9FF"/>
      </a:lt2>
      <a:accent1>
        <a:srgbClr val="397AF3"/>
      </a:accent1>
      <a:accent2>
        <a:srgbClr val="2690EC"/>
      </a:accent2>
      <a:accent3>
        <a:srgbClr val="13A6E5"/>
      </a:accent3>
      <a:accent4>
        <a:srgbClr val="00BDDE"/>
      </a:accent4>
      <a:accent5>
        <a:srgbClr val="24D3BA"/>
      </a:accent5>
      <a:accent6>
        <a:srgbClr val="55DD95"/>
      </a:accent6>
      <a:hlink>
        <a:srgbClr val="0563C1"/>
      </a:hlink>
      <a:folHlink>
        <a:srgbClr val="954D72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2815</Words>
  <Application>WPS 演示</Application>
  <PresentationFormat>宽屏</PresentationFormat>
  <Paragraphs>407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Microsoft YaHei UI</vt:lpstr>
      <vt:lpstr>Wingdings</vt:lpstr>
      <vt:lpstr>微软雅黑</vt:lpstr>
      <vt:lpstr>Roboto</vt:lpstr>
      <vt:lpstr>思源黑体 CN Regular</vt:lpstr>
      <vt:lpstr>苹方 特粗</vt:lpstr>
      <vt:lpstr>思源黑体 CN Bold</vt:lpstr>
      <vt:lpstr>黑体</vt:lpstr>
      <vt:lpstr>Arial Unicode MS</vt:lpstr>
      <vt:lpstr>Calibri</vt:lpstr>
      <vt:lpstr>Times New Roman</vt:lpstr>
      <vt:lpstr>2_WPS</vt:lpstr>
      <vt:lpstr>1_WPS</vt:lpstr>
      <vt:lpstr>有限空间作业AI+安全监测系统2.0 项 目 启 动 会</vt:lpstr>
      <vt:lpstr>PowerPoint 演示文稿</vt:lpstr>
      <vt:lpstr>一、总体目标</vt:lpstr>
      <vt:lpstr>二、整体架构</vt:lpstr>
      <vt:lpstr>三、人员分工</vt:lpstr>
      <vt:lpstr>四、业务需求-智能硬件</vt:lpstr>
      <vt:lpstr>四、业务需求-内机和外机</vt:lpstr>
      <vt:lpstr>四、业务需求-服务端</vt:lpstr>
      <vt:lpstr>四、业务需求-外机端应用</vt:lpstr>
      <vt:lpstr>四、业务需求-WEB端应用</vt:lpstr>
      <vt:lpstr>四、业务需求-APP端应用</vt:lpstr>
      <vt:lpstr>五、进度计划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企业用户_505932594</cp:lastModifiedBy>
  <cp:revision>165</cp:revision>
  <dcterms:created xsi:type="dcterms:W3CDTF">2019-06-19T02:08:00Z</dcterms:created>
  <dcterms:modified xsi:type="dcterms:W3CDTF">2025-02-27T06:14:20Z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C1D1B132FCF845DE83E8557791ED04D1_11</vt:lpwstr>
  </property>
</Properties>
</file>